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4.png" Type="http://schemas.openxmlformats.org/officeDocument/2006/relationships/image"/><Relationship Id="rId5"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5.png" Type="http://schemas.openxmlformats.org/officeDocument/2006/relationships/image"/><Relationship Id="rId5"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6.png" Type="http://schemas.openxmlformats.org/officeDocument/2006/relationships/image"/><Relationship Id="rId5" Target="../media/image1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1.png" Type="http://schemas.openxmlformats.org/officeDocument/2006/relationships/image"/><Relationship Id="rId6"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2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3659006" y="1974712"/>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TextBox 3" id="3"/>
          <p:cNvSpPr txBox="true"/>
          <p:nvPr/>
        </p:nvSpPr>
        <p:spPr>
          <a:xfrm rot="0">
            <a:off x="1538968" y="2550022"/>
            <a:ext cx="8084164" cy="4667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BITI 3533 : AI Project Management</a:t>
            </a:r>
          </a:p>
        </p:txBody>
      </p:sp>
      <p:sp>
        <p:nvSpPr>
          <p:cNvPr name="TextBox 4" id="4"/>
          <p:cNvSpPr txBox="true"/>
          <p:nvPr/>
        </p:nvSpPr>
        <p:spPr>
          <a:xfrm rot="0">
            <a:off x="1538968" y="4075757"/>
            <a:ext cx="12493842" cy="2932430"/>
          </a:xfrm>
          <a:prstGeom prst="rect">
            <a:avLst/>
          </a:prstGeom>
        </p:spPr>
        <p:txBody>
          <a:bodyPr anchor="t" rtlCol="false" tIns="0" lIns="0" bIns="0" rIns="0">
            <a:spAutoFit/>
          </a:bodyPr>
          <a:lstStyle/>
          <a:p>
            <a:pPr>
              <a:lnSpc>
                <a:spcPts val="11440"/>
              </a:lnSpc>
            </a:pPr>
            <a:r>
              <a:rPr lang="en-US" sz="10400">
                <a:solidFill>
                  <a:srgbClr val="FFFFFF"/>
                </a:solidFill>
                <a:latin typeface="Poppins Medium Bold"/>
              </a:rPr>
              <a:t>Aircraft Predictive Maintenance</a:t>
            </a:r>
          </a:p>
        </p:txBody>
      </p:sp>
      <p:sp>
        <p:nvSpPr>
          <p:cNvPr name="TextBox 5" id="5"/>
          <p:cNvSpPr txBox="true"/>
          <p:nvPr/>
        </p:nvSpPr>
        <p:spPr>
          <a:xfrm rot="0">
            <a:off x="1538968" y="7511644"/>
            <a:ext cx="12493842" cy="448310"/>
          </a:xfrm>
          <a:prstGeom prst="rect">
            <a:avLst/>
          </a:prstGeom>
        </p:spPr>
        <p:txBody>
          <a:bodyPr anchor="t" rtlCol="false" tIns="0" lIns="0" bIns="0" rIns="0">
            <a:spAutoFit/>
          </a:bodyPr>
          <a:lstStyle/>
          <a:p>
            <a:pPr>
              <a:lnSpc>
                <a:spcPts val="3640"/>
              </a:lnSpc>
            </a:pPr>
            <a:r>
              <a:rPr lang="en-US" sz="2600" spc="52">
                <a:solidFill>
                  <a:srgbClr val="FFFFFF"/>
                </a:solidFill>
                <a:latin typeface="Poppins Medium"/>
              </a:rPr>
              <a:t>Take a precautionary step before the breakdown happens</a:t>
            </a:r>
          </a:p>
        </p:txBody>
      </p:sp>
      <p:sp>
        <p:nvSpPr>
          <p:cNvPr name="Freeform 6" id="6"/>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1063337"/>
            <a:ext cx="13586656"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Project Insight</a:t>
            </a:r>
          </a:p>
        </p:txBody>
      </p:sp>
      <p:sp>
        <p:nvSpPr>
          <p:cNvPr name="Freeform 3" id="3"/>
          <p:cNvSpPr/>
          <p:nvPr/>
        </p:nvSpPr>
        <p:spPr>
          <a:xfrm flipH="true" flipV="true" rot="0">
            <a:off x="14778604" y="-48798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4" id="4"/>
          <p:cNvSpPr/>
          <p:nvPr/>
        </p:nvSpPr>
        <p:spPr>
          <a:xfrm flipH="false" flipV="false" rot="0">
            <a:off x="16501309" y="6401834"/>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TextBox 5" id="5"/>
          <p:cNvSpPr txBox="true"/>
          <p:nvPr/>
        </p:nvSpPr>
        <p:spPr>
          <a:xfrm rot="0">
            <a:off x="1318556" y="2582885"/>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Scope</a:t>
            </a:r>
          </a:p>
        </p:txBody>
      </p:sp>
      <p:sp>
        <p:nvSpPr>
          <p:cNvPr name="TextBox 6" id="6"/>
          <p:cNvSpPr txBox="true"/>
          <p:nvPr/>
        </p:nvSpPr>
        <p:spPr>
          <a:xfrm rot="0">
            <a:off x="1170989" y="3175022"/>
            <a:ext cx="2707410" cy="1982470"/>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Create NN-based APMS predicting aircraft failures detailing functionalities.</a:t>
            </a:r>
          </a:p>
          <a:p>
            <a:pPr>
              <a:lnSpc>
                <a:spcPts val="1760"/>
              </a:lnSpc>
            </a:pPr>
          </a:p>
          <a:p>
            <a:pPr marL="345443" indent="-172721" lvl="1">
              <a:lnSpc>
                <a:spcPts val="1760"/>
              </a:lnSpc>
              <a:buFont typeface="Arial"/>
              <a:buChar char="•"/>
            </a:pPr>
            <a:r>
              <a:rPr lang="en-US" sz="1600" spc="6">
                <a:solidFill>
                  <a:srgbClr val="FFFFFF"/>
                </a:solidFill>
                <a:latin typeface="Poppins Light"/>
              </a:rPr>
              <a:t>Identify limitations.</a:t>
            </a:r>
          </a:p>
          <a:p>
            <a:pPr>
              <a:lnSpc>
                <a:spcPts val="1760"/>
              </a:lnSpc>
            </a:pPr>
          </a:p>
          <a:p>
            <a:pPr marL="345443" indent="-172721" lvl="1">
              <a:lnSpc>
                <a:spcPts val="1760"/>
              </a:lnSpc>
              <a:buFont typeface="Arial"/>
              <a:buChar char="•"/>
            </a:pPr>
            <a:r>
              <a:rPr lang="en-US" sz="1600" spc="6">
                <a:solidFill>
                  <a:srgbClr val="FFFFFF"/>
                </a:solidFill>
                <a:latin typeface="Poppins Light"/>
              </a:rPr>
              <a:t>Decide m</a:t>
            </a:r>
            <a:r>
              <a:rPr lang="en-US" sz="1600" spc="6">
                <a:solidFill>
                  <a:srgbClr val="FFFFFF"/>
                </a:solidFill>
                <a:latin typeface="Poppins Light"/>
              </a:rPr>
              <a:t>aintenance scheduling tools.</a:t>
            </a:r>
          </a:p>
        </p:txBody>
      </p:sp>
      <p:sp>
        <p:nvSpPr>
          <p:cNvPr name="TextBox 7" id="7"/>
          <p:cNvSpPr txBox="true"/>
          <p:nvPr/>
        </p:nvSpPr>
        <p:spPr>
          <a:xfrm rot="0">
            <a:off x="4410456" y="2582885"/>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Time</a:t>
            </a:r>
          </a:p>
        </p:txBody>
      </p:sp>
      <p:sp>
        <p:nvSpPr>
          <p:cNvPr name="TextBox 8" id="8"/>
          <p:cNvSpPr txBox="true"/>
          <p:nvPr/>
        </p:nvSpPr>
        <p:spPr>
          <a:xfrm rot="0">
            <a:off x="7502356" y="2582885"/>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Cost</a:t>
            </a:r>
          </a:p>
        </p:txBody>
      </p:sp>
      <p:sp>
        <p:nvSpPr>
          <p:cNvPr name="TextBox 9" id="9"/>
          <p:cNvSpPr txBox="true"/>
          <p:nvPr/>
        </p:nvSpPr>
        <p:spPr>
          <a:xfrm rot="0">
            <a:off x="10594257" y="2582885"/>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Quality</a:t>
            </a:r>
          </a:p>
        </p:txBody>
      </p:sp>
      <p:sp>
        <p:nvSpPr>
          <p:cNvPr name="TextBox 10" id="10"/>
          <p:cNvSpPr txBox="true"/>
          <p:nvPr/>
        </p:nvSpPr>
        <p:spPr>
          <a:xfrm rot="0">
            <a:off x="13874165" y="2582885"/>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Integration</a:t>
            </a:r>
          </a:p>
        </p:txBody>
      </p:sp>
      <p:sp>
        <p:nvSpPr>
          <p:cNvPr name="TextBox 11" id="11"/>
          <p:cNvSpPr txBox="true"/>
          <p:nvPr/>
        </p:nvSpPr>
        <p:spPr>
          <a:xfrm rot="0">
            <a:off x="4254144" y="3175022"/>
            <a:ext cx="2706630" cy="2201545"/>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Create detailed project schedule with milestones.</a:t>
            </a:r>
          </a:p>
          <a:p>
            <a:pPr>
              <a:lnSpc>
                <a:spcPts val="1760"/>
              </a:lnSpc>
            </a:pPr>
            <a:r>
              <a:rPr lang="en-US" sz="1600" spc="6">
                <a:solidFill>
                  <a:srgbClr val="FFFFFF"/>
                </a:solidFill>
                <a:latin typeface="Poppins Light"/>
              </a:rPr>
              <a:t>  </a:t>
            </a:r>
          </a:p>
          <a:p>
            <a:pPr marL="345443" indent="-172721" lvl="1">
              <a:lnSpc>
                <a:spcPts val="1760"/>
              </a:lnSpc>
              <a:buFont typeface="Arial"/>
              <a:buChar char="•"/>
            </a:pPr>
            <a:r>
              <a:rPr lang="en-US" sz="1600" spc="6">
                <a:solidFill>
                  <a:srgbClr val="FFFFFF"/>
                </a:solidFill>
                <a:latin typeface="Poppins Light"/>
              </a:rPr>
              <a:t>C</a:t>
            </a:r>
            <a:r>
              <a:rPr lang="en-US" sz="1600" spc="6">
                <a:solidFill>
                  <a:srgbClr val="FFFFFF"/>
                </a:solidFill>
                <a:latin typeface="Poppins Light"/>
              </a:rPr>
              <a:t>onsidering dependencies and risks.</a:t>
            </a:r>
          </a:p>
          <a:p>
            <a:pPr>
              <a:lnSpc>
                <a:spcPts val="1760"/>
              </a:lnSpc>
            </a:pPr>
          </a:p>
          <a:p>
            <a:pPr marL="345443" indent="-172721" lvl="1">
              <a:lnSpc>
                <a:spcPts val="1760"/>
              </a:lnSpc>
              <a:buFont typeface="Arial"/>
              <a:buChar char="•"/>
            </a:pPr>
            <a:r>
              <a:rPr lang="en-US" sz="1600" spc="6">
                <a:solidFill>
                  <a:srgbClr val="FFFFFF"/>
                </a:solidFill>
                <a:latin typeface="Poppins Light"/>
              </a:rPr>
              <a:t>U</a:t>
            </a:r>
            <a:r>
              <a:rPr lang="en-US" sz="1600" spc="6">
                <a:solidFill>
                  <a:srgbClr val="FFFFFF"/>
                </a:solidFill>
                <a:latin typeface="Poppins Light"/>
              </a:rPr>
              <a:t>sing efficient time management</a:t>
            </a:r>
          </a:p>
        </p:txBody>
      </p:sp>
      <p:sp>
        <p:nvSpPr>
          <p:cNvPr name="TextBox 12" id="12"/>
          <p:cNvSpPr txBox="true"/>
          <p:nvPr/>
        </p:nvSpPr>
        <p:spPr>
          <a:xfrm rot="0">
            <a:off x="7344012" y="3175022"/>
            <a:ext cx="2708215" cy="2420620"/>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Create comprehensive budget detailing project expenses.</a:t>
            </a:r>
          </a:p>
          <a:p>
            <a:pPr>
              <a:lnSpc>
                <a:spcPts val="1760"/>
              </a:lnSpc>
            </a:pPr>
          </a:p>
          <a:p>
            <a:pPr marL="345443" indent="-172721" lvl="1">
              <a:lnSpc>
                <a:spcPts val="1760"/>
              </a:lnSpc>
              <a:buFont typeface="Arial"/>
              <a:buChar char="•"/>
            </a:pPr>
            <a:r>
              <a:rPr lang="en-US" sz="1600" spc="6">
                <a:solidFill>
                  <a:srgbClr val="FFFFFF"/>
                </a:solidFill>
                <a:latin typeface="Poppins Light"/>
              </a:rPr>
              <a:t>Monitor, save costs without quality loss.</a:t>
            </a:r>
          </a:p>
          <a:p>
            <a:pPr>
              <a:lnSpc>
                <a:spcPts val="1760"/>
              </a:lnSpc>
            </a:pPr>
          </a:p>
          <a:p>
            <a:pPr marL="345443" indent="-172721" lvl="1">
              <a:lnSpc>
                <a:spcPts val="1760"/>
              </a:lnSpc>
              <a:buFont typeface="Arial"/>
              <a:buChar char="•"/>
            </a:pPr>
            <a:r>
              <a:rPr lang="en-US" sz="1600" spc="6">
                <a:solidFill>
                  <a:srgbClr val="FFFFFF"/>
                </a:solidFill>
                <a:latin typeface="Poppins Light"/>
              </a:rPr>
              <a:t>O</a:t>
            </a:r>
            <a:r>
              <a:rPr lang="en-US" sz="1600" spc="6">
                <a:solidFill>
                  <a:srgbClr val="FFFFFF"/>
                </a:solidFill>
                <a:latin typeface="Poppins Light"/>
              </a:rPr>
              <a:t>ptimize resources.</a:t>
            </a:r>
          </a:p>
          <a:p>
            <a:pPr>
              <a:lnSpc>
                <a:spcPts val="1760"/>
              </a:lnSpc>
            </a:pPr>
            <a:r>
              <a:rPr lang="en-US" sz="1600" spc="6">
                <a:solidFill>
                  <a:srgbClr val="FFFFFF"/>
                </a:solidFill>
                <a:latin typeface="Poppins Light"/>
              </a:rPr>
              <a:t> </a:t>
            </a:r>
          </a:p>
          <a:p>
            <a:pPr marL="345443" indent="-172721" lvl="1">
              <a:lnSpc>
                <a:spcPts val="1760"/>
              </a:lnSpc>
              <a:buFont typeface="Arial"/>
              <a:buChar char="•"/>
            </a:pPr>
            <a:r>
              <a:rPr lang="en-US" sz="1600" spc="6">
                <a:solidFill>
                  <a:srgbClr val="FFFFFF"/>
                </a:solidFill>
                <a:latin typeface="Poppins Light"/>
              </a:rPr>
              <a:t>Inform stakeholders regularly.</a:t>
            </a:r>
          </a:p>
        </p:txBody>
      </p:sp>
      <p:sp>
        <p:nvSpPr>
          <p:cNvPr name="TextBox 13" id="13"/>
          <p:cNvSpPr txBox="true"/>
          <p:nvPr/>
        </p:nvSpPr>
        <p:spPr>
          <a:xfrm rot="0">
            <a:off x="10433227" y="3175022"/>
            <a:ext cx="2710453" cy="2420620"/>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Establish APMS quality standards, KPIs. </a:t>
            </a:r>
          </a:p>
          <a:p>
            <a:pPr>
              <a:lnSpc>
                <a:spcPts val="1760"/>
              </a:lnSpc>
            </a:pPr>
          </a:p>
          <a:p>
            <a:pPr marL="345443" indent="-172721" lvl="1">
              <a:lnSpc>
                <a:spcPts val="1760"/>
              </a:lnSpc>
              <a:buFont typeface="Arial"/>
              <a:buChar char="•"/>
            </a:pPr>
            <a:r>
              <a:rPr lang="en-US" sz="1600" spc="6">
                <a:solidFill>
                  <a:srgbClr val="FFFFFF"/>
                </a:solidFill>
                <a:latin typeface="Poppins Light"/>
              </a:rPr>
              <a:t>Thorough testing for functionality, accuracy.</a:t>
            </a:r>
          </a:p>
          <a:p>
            <a:pPr>
              <a:lnSpc>
                <a:spcPts val="1760"/>
              </a:lnSpc>
            </a:pPr>
            <a:r>
              <a:rPr lang="en-US" sz="1600" spc="6">
                <a:solidFill>
                  <a:srgbClr val="FFFFFF"/>
                </a:solidFill>
                <a:latin typeface="Poppins Light"/>
              </a:rPr>
              <a:t> </a:t>
            </a:r>
          </a:p>
          <a:p>
            <a:pPr marL="345443" indent="-172721" lvl="1">
              <a:lnSpc>
                <a:spcPts val="1760"/>
              </a:lnSpc>
              <a:buFont typeface="Arial"/>
              <a:buChar char="•"/>
            </a:pPr>
            <a:r>
              <a:rPr lang="en-US" sz="1600" spc="6">
                <a:solidFill>
                  <a:srgbClr val="FFFFFF"/>
                </a:solidFill>
                <a:latin typeface="Poppins Light"/>
              </a:rPr>
              <a:t>Foster improvement culture.</a:t>
            </a:r>
          </a:p>
          <a:p>
            <a:pPr>
              <a:lnSpc>
                <a:spcPts val="1760"/>
              </a:lnSpc>
            </a:pPr>
          </a:p>
          <a:p>
            <a:pPr marL="345443" indent="-172721" lvl="1">
              <a:lnSpc>
                <a:spcPts val="1760"/>
              </a:lnSpc>
              <a:buFont typeface="Arial"/>
              <a:buChar char="•"/>
            </a:pPr>
            <a:r>
              <a:rPr lang="en-US" sz="1600" spc="6">
                <a:solidFill>
                  <a:srgbClr val="FFFFFF"/>
                </a:solidFill>
                <a:latin typeface="Poppins Light"/>
              </a:rPr>
              <a:t>Address issues promptly.</a:t>
            </a:r>
          </a:p>
        </p:txBody>
      </p:sp>
      <p:sp>
        <p:nvSpPr>
          <p:cNvPr name="TextBox 14" id="14"/>
          <p:cNvSpPr txBox="true"/>
          <p:nvPr/>
        </p:nvSpPr>
        <p:spPr>
          <a:xfrm rot="0">
            <a:off x="13718184" y="3175022"/>
            <a:ext cx="2704956" cy="2420620"/>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Ensure holistic project integration.</a:t>
            </a:r>
          </a:p>
          <a:p>
            <a:pPr>
              <a:lnSpc>
                <a:spcPts val="1760"/>
              </a:lnSpc>
            </a:pPr>
          </a:p>
          <a:p>
            <a:pPr marL="345443" indent="-172721" lvl="1">
              <a:lnSpc>
                <a:spcPts val="1760"/>
              </a:lnSpc>
              <a:buFont typeface="Arial"/>
              <a:buChar char="•"/>
            </a:pPr>
            <a:r>
              <a:rPr lang="en-US" sz="1600" spc="6">
                <a:solidFill>
                  <a:srgbClr val="FFFFFF"/>
                </a:solidFill>
                <a:latin typeface="Poppins Light"/>
              </a:rPr>
              <a:t>Plan workflows.</a:t>
            </a:r>
          </a:p>
          <a:p>
            <a:pPr>
              <a:lnSpc>
                <a:spcPts val="1760"/>
              </a:lnSpc>
            </a:pPr>
          </a:p>
          <a:p>
            <a:pPr marL="345443" indent="-172721" lvl="1">
              <a:lnSpc>
                <a:spcPts val="1760"/>
              </a:lnSpc>
              <a:buFont typeface="Arial"/>
              <a:buChar char="•"/>
            </a:pPr>
            <a:r>
              <a:rPr lang="en-US" sz="1600" spc="6">
                <a:solidFill>
                  <a:srgbClr val="FFFFFF"/>
                </a:solidFill>
                <a:latin typeface="Poppins Light"/>
              </a:rPr>
              <a:t>Coordinate tasks</a:t>
            </a:r>
          </a:p>
          <a:p>
            <a:pPr marL="345443" indent="-172721" lvl="1">
              <a:lnSpc>
                <a:spcPts val="1760"/>
              </a:lnSpc>
              <a:buFont typeface="Arial"/>
              <a:buChar char="•"/>
            </a:pPr>
            <a:r>
              <a:rPr lang="en-US" sz="1600" spc="6">
                <a:solidFill>
                  <a:srgbClr val="FFFFFF"/>
                </a:solidFill>
                <a:latin typeface="Poppins Light"/>
              </a:rPr>
              <a:t>Manage interfaces for seamless Collaboration.</a:t>
            </a:r>
          </a:p>
          <a:p>
            <a:pPr>
              <a:lnSpc>
                <a:spcPts val="1760"/>
              </a:lnSpc>
            </a:pPr>
          </a:p>
          <a:p>
            <a:pPr marL="345443" indent="-172721" lvl="1">
              <a:lnSpc>
                <a:spcPts val="1760"/>
              </a:lnSpc>
              <a:buFont typeface="Arial"/>
              <a:buChar char="•"/>
            </a:pPr>
            <a:r>
              <a:rPr lang="en-US" sz="1600" spc="6">
                <a:solidFill>
                  <a:srgbClr val="FFFFFF"/>
                </a:solidFill>
                <a:latin typeface="Poppins Light"/>
              </a:rPr>
              <a:t>Ensure project success.</a:t>
            </a:r>
          </a:p>
        </p:txBody>
      </p:sp>
      <p:sp>
        <p:nvSpPr>
          <p:cNvPr name="TextBox 15" id="15"/>
          <p:cNvSpPr txBox="true"/>
          <p:nvPr/>
        </p:nvSpPr>
        <p:spPr>
          <a:xfrm rot="0">
            <a:off x="1314976" y="6208451"/>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Human R.</a:t>
            </a:r>
          </a:p>
        </p:txBody>
      </p:sp>
      <p:sp>
        <p:nvSpPr>
          <p:cNvPr name="TextBox 16" id="16"/>
          <p:cNvSpPr txBox="true"/>
          <p:nvPr/>
        </p:nvSpPr>
        <p:spPr>
          <a:xfrm rot="0">
            <a:off x="1170989" y="6870914"/>
            <a:ext cx="2707410" cy="2201545"/>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Recruit skilled personnel.</a:t>
            </a:r>
          </a:p>
          <a:p>
            <a:pPr>
              <a:lnSpc>
                <a:spcPts val="1760"/>
              </a:lnSpc>
            </a:pPr>
          </a:p>
          <a:p>
            <a:pPr marL="345443" indent="-172721" lvl="1">
              <a:lnSpc>
                <a:spcPts val="1760"/>
              </a:lnSpc>
              <a:buFont typeface="Arial"/>
              <a:buChar char="•"/>
            </a:pPr>
            <a:r>
              <a:rPr lang="en-US" sz="1600" spc="6">
                <a:solidFill>
                  <a:srgbClr val="FFFFFF"/>
                </a:solidFill>
                <a:latin typeface="Poppins Light"/>
              </a:rPr>
              <a:t>E</a:t>
            </a:r>
            <a:r>
              <a:rPr lang="en-US" sz="1600" spc="6">
                <a:solidFill>
                  <a:srgbClr val="FFFFFF"/>
                </a:solidFill>
                <a:latin typeface="Poppins Light"/>
              </a:rPr>
              <a:t>ncourage collaboration.</a:t>
            </a:r>
          </a:p>
          <a:p>
            <a:pPr>
              <a:lnSpc>
                <a:spcPts val="1760"/>
              </a:lnSpc>
            </a:pPr>
          </a:p>
          <a:p>
            <a:pPr marL="345443" indent="-172721" lvl="1">
              <a:lnSpc>
                <a:spcPts val="1760"/>
              </a:lnSpc>
              <a:buFont typeface="Arial"/>
              <a:buChar char="•"/>
            </a:pPr>
            <a:r>
              <a:rPr lang="en-US" sz="1600" spc="6">
                <a:solidFill>
                  <a:srgbClr val="FFFFFF"/>
                </a:solidFill>
                <a:latin typeface="Poppins Light"/>
              </a:rPr>
              <a:t>O</a:t>
            </a:r>
            <a:r>
              <a:rPr lang="en-US" sz="1600" spc="6">
                <a:solidFill>
                  <a:srgbClr val="FFFFFF"/>
                </a:solidFill>
                <a:latin typeface="Poppins Light"/>
              </a:rPr>
              <a:t>ffer training.</a:t>
            </a:r>
          </a:p>
          <a:p>
            <a:pPr>
              <a:lnSpc>
                <a:spcPts val="1760"/>
              </a:lnSpc>
            </a:pPr>
          </a:p>
          <a:p>
            <a:pPr marL="345443" indent="-172721" lvl="1">
              <a:lnSpc>
                <a:spcPts val="1760"/>
              </a:lnSpc>
              <a:buFont typeface="Arial"/>
              <a:buChar char="•"/>
            </a:pPr>
            <a:r>
              <a:rPr lang="en-US" sz="1600" spc="6">
                <a:solidFill>
                  <a:srgbClr val="FFFFFF"/>
                </a:solidFill>
                <a:latin typeface="Poppins Light"/>
              </a:rPr>
              <a:t>A</a:t>
            </a:r>
            <a:r>
              <a:rPr lang="en-US" sz="1600" spc="6">
                <a:solidFill>
                  <a:srgbClr val="FFFFFF"/>
                </a:solidFill>
                <a:latin typeface="Poppins Light"/>
              </a:rPr>
              <a:t>ddress individual needs for motivation.</a:t>
            </a:r>
          </a:p>
        </p:txBody>
      </p:sp>
      <p:sp>
        <p:nvSpPr>
          <p:cNvPr name="TextBox 17" id="17"/>
          <p:cNvSpPr txBox="true"/>
          <p:nvPr/>
        </p:nvSpPr>
        <p:spPr>
          <a:xfrm rot="0">
            <a:off x="4406876" y="6208451"/>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Comm.</a:t>
            </a:r>
          </a:p>
        </p:txBody>
      </p:sp>
      <p:sp>
        <p:nvSpPr>
          <p:cNvPr name="TextBox 18" id="18"/>
          <p:cNvSpPr txBox="true"/>
          <p:nvPr/>
        </p:nvSpPr>
        <p:spPr>
          <a:xfrm rot="0">
            <a:off x="7498776" y="6208451"/>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Risk</a:t>
            </a:r>
          </a:p>
        </p:txBody>
      </p:sp>
      <p:sp>
        <p:nvSpPr>
          <p:cNvPr name="TextBox 19" id="19"/>
          <p:cNvSpPr txBox="true"/>
          <p:nvPr/>
        </p:nvSpPr>
        <p:spPr>
          <a:xfrm rot="0">
            <a:off x="10590676" y="6208451"/>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Procurement</a:t>
            </a:r>
          </a:p>
        </p:txBody>
      </p:sp>
      <p:sp>
        <p:nvSpPr>
          <p:cNvPr name="TextBox 20" id="20"/>
          <p:cNvSpPr txBox="true"/>
          <p:nvPr/>
        </p:nvSpPr>
        <p:spPr>
          <a:xfrm rot="0">
            <a:off x="13870584" y="6208451"/>
            <a:ext cx="2552556" cy="419100"/>
          </a:xfrm>
          <a:prstGeom prst="rect">
            <a:avLst/>
          </a:prstGeom>
        </p:spPr>
        <p:txBody>
          <a:bodyPr anchor="t" rtlCol="false" tIns="0" lIns="0" bIns="0" rIns="0">
            <a:spAutoFit/>
          </a:bodyPr>
          <a:lstStyle/>
          <a:p>
            <a:pPr>
              <a:lnSpc>
                <a:spcPts val="3360"/>
              </a:lnSpc>
            </a:pPr>
            <a:r>
              <a:rPr lang="en-US" sz="2800">
                <a:solidFill>
                  <a:srgbClr val="10B5BF"/>
                </a:solidFill>
                <a:latin typeface="Poppins Medium"/>
              </a:rPr>
              <a:t>Stakeholder</a:t>
            </a:r>
          </a:p>
        </p:txBody>
      </p:sp>
      <p:sp>
        <p:nvSpPr>
          <p:cNvPr name="TextBox 21" id="21"/>
          <p:cNvSpPr txBox="true"/>
          <p:nvPr/>
        </p:nvSpPr>
        <p:spPr>
          <a:xfrm rot="0">
            <a:off x="4254144" y="6870914"/>
            <a:ext cx="2703050" cy="2639695"/>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Establish clear, diverse communication channels.</a:t>
            </a:r>
          </a:p>
          <a:p>
            <a:pPr>
              <a:lnSpc>
                <a:spcPts val="1760"/>
              </a:lnSpc>
            </a:pPr>
          </a:p>
          <a:p>
            <a:pPr marL="345443" indent="-172721" lvl="1">
              <a:lnSpc>
                <a:spcPts val="1760"/>
              </a:lnSpc>
              <a:buFont typeface="Arial"/>
              <a:buChar char="•"/>
            </a:pPr>
            <a:r>
              <a:rPr lang="en-US" sz="1600" spc="6">
                <a:solidFill>
                  <a:srgbClr val="FFFFFF"/>
                </a:solidFill>
                <a:latin typeface="Poppins Light"/>
              </a:rPr>
              <a:t>E</a:t>
            </a:r>
            <a:r>
              <a:rPr lang="en-US" sz="1600" spc="6">
                <a:solidFill>
                  <a:srgbClr val="FFFFFF"/>
                </a:solidFill>
                <a:latin typeface="Poppins Light"/>
              </a:rPr>
              <a:t>nsure regular updates.</a:t>
            </a:r>
          </a:p>
          <a:p>
            <a:pPr>
              <a:lnSpc>
                <a:spcPts val="1760"/>
              </a:lnSpc>
            </a:pPr>
          </a:p>
          <a:p>
            <a:pPr marL="345443" indent="-172721" lvl="1">
              <a:lnSpc>
                <a:spcPts val="1760"/>
              </a:lnSpc>
              <a:buFont typeface="Arial"/>
              <a:buChar char="•"/>
            </a:pPr>
            <a:r>
              <a:rPr lang="en-US" sz="1600" spc="6">
                <a:solidFill>
                  <a:srgbClr val="FFFFFF"/>
                </a:solidFill>
                <a:latin typeface="Poppins Light"/>
              </a:rPr>
              <a:t>Apply </a:t>
            </a:r>
            <a:r>
              <a:rPr lang="en-US" sz="1600" spc="6">
                <a:solidFill>
                  <a:srgbClr val="FFFFFF"/>
                </a:solidFill>
                <a:latin typeface="Poppins Light"/>
              </a:rPr>
              <a:t>transparency.</a:t>
            </a:r>
          </a:p>
          <a:p>
            <a:pPr>
              <a:lnSpc>
                <a:spcPts val="1760"/>
              </a:lnSpc>
            </a:pPr>
          </a:p>
          <a:p>
            <a:pPr marL="345443" indent="-172721" lvl="1">
              <a:lnSpc>
                <a:spcPts val="1760"/>
              </a:lnSpc>
              <a:buFont typeface="Arial"/>
              <a:buChar char="•"/>
            </a:pPr>
            <a:r>
              <a:rPr lang="en-US" sz="1600" spc="6">
                <a:solidFill>
                  <a:srgbClr val="FFFFFF"/>
                </a:solidFill>
                <a:latin typeface="Poppins Light"/>
              </a:rPr>
              <a:t>A</a:t>
            </a:r>
            <a:r>
              <a:rPr lang="en-US" sz="1600" spc="6">
                <a:solidFill>
                  <a:srgbClr val="FFFFFF"/>
                </a:solidFill>
                <a:latin typeface="Poppins Light"/>
              </a:rPr>
              <a:t>daptability to various communication styles/tools.</a:t>
            </a:r>
          </a:p>
        </p:txBody>
      </p:sp>
      <p:sp>
        <p:nvSpPr>
          <p:cNvPr name="TextBox 22" id="22"/>
          <p:cNvSpPr txBox="true"/>
          <p:nvPr/>
        </p:nvSpPr>
        <p:spPr>
          <a:xfrm rot="0">
            <a:off x="7344012" y="6870914"/>
            <a:ext cx="2704634" cy="2420620"/>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Identify project risks.</a:t>
            </a:r>
          </a:p>
          <a:p>
            <a:pPr>
              <a:lnSpc>
                <a:spcPts val="1760"/>
              </a:lnSpc>
            </a:pPr>
          </a:p>
          <a:p>
            <a:pPr marL="345443" indent="-172721" lvl="1">
              <a:lnSpc>
                <a:spcPts val="1760"/>
              </a:lnSpc>
              <a:buFont typeface="Arial"/>
              <a:buChar char="•"/>
            </a:pPr>
            <a:r>
              <a:rPr lang="en-US" sz="1600" spc="6">
                <a:solidFill>
                  <a:srgbClr val="FFFFFF"/>
                </a:solidFill>
                <a:latin typeface="Poppins Light"/>
              </a:rPr>
              <a:t>Assess impact.</a:t>
            </a:r>
          </a:p>
          <a:p>
            <a:pPr>
              <a:lnSpc>
                <a:spcPts val="1760"/>
              </a:lnSpc>
            </a:pPr>
          </a:p>
          <a:p>
            <a:pPr marL="345443" indent="-172721" lvl="1">
              <a:lnSpc>
                <a:spcPts val="1760"/>
              </a:lnSpc>
              <a:buFont typeface="Arial"/>
              <a:buChar char="•"/>
            </a:pPr>
            <a:r>
              <a:rPr lang="en-US" sz="1600" spc="6">
                <a:solidFill>
                  <a:srgbClr val="FFFFFF"/>
                </a:solidFill>
                <a:latin typeface="Poppins Light"/>
              </a:rPr>
              <a:t>Create plans.</a:t>
            </a:r>
          </a:p>
          <a:p>
            <a:pPr>
              <a:lnSpc>
                <a:spcPts val="1760"/>
              </a:lnSpc>
            </a:pPr>
          </a:p>
          <a:p>
            <a:pPr marL="345443" indent="-172721" lvl="1">
              <a:lnSpc>
                <a:spcPts val="1760"/>
              </a:lnSpc>
              <a:buFont typeface="Arial"/>
              <a:buChar char="•"/>
            </a:pPr>
            <a:r>
              <a:rPr lang="en-US" sz="1600" spc="6">
                <a:solidFill>
                  <a:srgbClr val="FFFFFF"/>
                </a:solidFill>
                <a:latin typeface="Poppins Light"/>
              </a:rPr>
              <a:t>Monitor continuously communicate strategies to stakeholders for adaptation.</a:t>
            </a:r>
          </a:p>
        </p:txBody>
      </p:sp>
      <p:sp>
        <p:nvSpPr>
          <p:cNvPr name="TextBox 23" id="23"/>
          <p:cNvSpPr txBox="true"/>
          <p:nvPr/>
        </p:nvSpPr>
        <p:spPr>
          <a:xfrm rot="0">
            <a:off x="10433227" y="6870914"/>
            <a:ext cx="2706872" cy="1982470"/>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Select vendors.</a:t>
            </a:r>
          </a:p>
          <a:p>
            <a:pPr>
              <a:lnSpc>
                <a:spcPts val="1760"/>
              </a:lnSpc>
            </a:pPr>
          </a:p>
          <a:p>
            <a:pPr marL="345443" indent="-172721" lvl="1">
              <a:lnSpc>
                <a:spcPts val="1760"/>
              </a:lnSpc>
              <a:buFont typeface="Arial"/>
              <a:buChar char="•"/>
            </a:pPr>
            <a:r>
              <a:rPr lang="en-US" sz="1600" spc="6">
                <a:solidFill>
                  <a:srgbClr val="FFFFFF"/>
                </a:solidFill>
                <a:latin typeface="Poppins Light"/>
              </a:rPr>
              <a:t>Create contracts.</a:t>
            </a:r>
          </a:p>
          <a:p>
            <a:pPr>
              <a:lnSpc>
                <a:spcPts val="1760"/>
              </a:lnSpc>
            </a:pPr>
          </a:p>
          <a:p>
            <a:pPr marL="345443" indent="-172721" lvl="1">
              <a:lnSpc>
                <a:spcPts val="1760"/>
              </a:lnSpc>
              <a:buFont typeface="Arial"/>
              <a:buChar char="•"/>
            </a:pPr>
            <a:r>
              <a:rPr lang="en-US" sz="1600" spc="6">
                <a:solidFill>
                  <a:srgbClr val="FFFFFF"/>
                </a:solidFill>
                <a:latin typeface="Poppins Light"/>
              </a:rPr>
              <a:t>Maintain ethical procurement for project resource acquisition and management.</a:t>
            </a:r>
          </a:p>
        </p:txBody>
      </p:sp>
      <p:sp>
        <p:nvSpPr>
          <p:cNvPr name="TextBox 24" id="24"/>
          <p:cNvSpPr txBox="true"/>
          <p:nvPr/>
        </p:nvSpPr>
        <p:spPr>
          <a:xfrm rot="0">
            <a:off x="13718184" y="6870914"/>
            <a:ext cx="2701375" cy="1763395"/>
          </a:xfrm>
          <a:prstGeom prst="rect">
            <a:avLst/>
          </a:prstGeom>
        </p:spPr>
        <p:txBody>
          <a:bodyPr anchor="t" rtlCol="false" tIns="0" lIns="0" bIns="0" rIns="0">
            <a:spAutoFit/>
          </a:bodyPr>
          <a:lstStyle/>
          <a:p>
            <a:pPr marL="345443" indent="-172721" lvl="1">
              <a:lnSpc>
                <a:spcPts val="1760"/>
              </a:lnSpc>
              <a:buFont typeface="Arial"/>
              <a:buChar char="•"/>
            </a:pPr>
            <a:r>
              <a:rPr lang="en-US" sz="1600" spc="6">
                <a:solidFill>
                  <a:srgbClr val="FFFFFF"/>
                </a:solidFill>
                <a:latin typeface="Poppins Light"/>
              </a:rPr>
              <a:t>Engage the stakeholders.</a:t>
            </a:r>
          </a:p>
          <a:p>
            <a:pPr>
              <a:lnSpc>
                <a:spcPts val="1760"/>
              </a:lnSpc>
            </a:pPr>
          </a:p>
          <a:p>
            <a:pPr marL="345443" indent="-172721" lvl="1">
              <a:lnSpc>
                <a:spcPts val="1760"/>
              </a:lnSpc>
              <a:buFont typeface="Arial"/>
              <a:buChar char="•"/>
            </a:pPr>
            <a:r>
              <a:rPr lang="en-US" sz="1600" spc="6">
                <a:solidFill>
                  <a:srgbClr val="FFFFFF"/>
                </a:solidFill>
                <a:latin typeface="Poppins Light"/>
              </a:rPr>
              <a:t>U</a:t>
            </a:r>
            <a:r>
              <a:rPr lang="en-US" sz="1600" spc="6">
                <a:solidFill>
                  <a:srgbClr val="FFFFFF"/>
                </a:solidFill>
                <a:latin typeface="Poppins Light"/>
              </a:rPr>
              <a:t>nderstand needs.</a:t>
            </a:r>
          </a:p>
          <a:p>
            <a:pPr>
              <a:lnSpc>
                <a:spcPts val="1760"/>
              </a:lnSpc>
            </a:pPr>
          </a:p>
          <a:p>
            <a:pPr marL="345443" indent="-172721" lvl="1">
              <a:lnSpc>
                <a:spcPts val="1760"/>
              </a:lnSpc>
              <a:buFont typeface="Arial"/>
              <a:buChar char="•"/>
            </a:pPr>
            <a:r>
              <a:rPr lang="en-US" sz="1600" spc="6">
                <a:solidFill>
                  <a:srgbClr val="FFFFFF"/>
                </a:solidFill>
                <a:latin typeface="Poppins Light"/>
              </a:rPr>
              <a:t>I</a:t>
            </a:r>
            <a:r>
              <a:rPr lang="en-US" sz="1600" spc="6">
                <a:solidFill>
                  <a:srgbClr val="FFFFFF"/>
                </a:solidFill>
                <a:latin typeface="Poppins Light"/>
              </a:rPr>
              <a:t>nvolve in decisions.</a:t>
            </a:r>
          </a:p>
          <a:p>
            <a:pPr>
              <a:lnSpc>
                <a:spcPts val="1760"/>
              </a:lnSpc>
            </a:pPr>
          </a:p>
          <a:p>
            <a:pPr marL="345443" indent="-172721" lvl="1">
              <a:lnSpc>
                <a:spcPts val="1760"/>
              </a:lnSpc>
              <a:buFont typeface="Arial"/>
              <a:buChar char="•"/>
            </a:pPr>
            <a:r>
              <a:rPr lang="en-US" sz="1600" spc="6">
                <a:solidFill>
                  <a:srgbClr val="FFFFFF"/>
                </a:solidFill>
                <a:latin typeface="Poppins Light"/>
              </a:rPr>
              <a:t>M</a:t>
            </a:r>
            <a:r>
              <a:rPr lang="en-US" sz="1600" spc="6">
                <a:solidFill>
                  <a:srgbClr val="FFFFFF"/>
                </a:solidFill>
                <a:latin typeface="Poppins Light"/>
              </a:rPr>
              <a:t>anage expectations.</a:t>
            </a:r>
          </a:p>
        </p:txBody>
      </p:sp>
      <p:sp>
        <p:nvSpPr>
          <p:cNvPr name="AutoShape 25" id="25"/>
          <p:cNvSpPr/>
          <p:nvPr/>
        </p:nvSpPr>
        <p:spPr>
          <a:xfrm flipV="true">
            <a:off x="13332422" y="3059135"/>
            <a:ext cx="0" cy="5305354"/>
          </a:xfrm>
          <a:prstGeom prst="line">
            <a:avLst/>
          </a:prstGeom>
          <a:ln cap="rnd" w="9525">
            <a:solidFill>
              <a:srgbClr val="10B5BF"/>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2563188">
            <a:off x="13243211" y="6228580"/>
            <a:ext cx="7641615" cy="5845836"/>
          </a:xfrm>
          <a:custGeom>
            <a:avLst/>
            <a:gdLst/>
            <a:ahLst/>
            <a:cxnLst/>
            <a:rect r="r" b="b" t="t" l="l"/>
            <a:pathLst>
              <a:path h="5845836" w="7641615">
                <a:moveTo>
                  <a:pt x="7641616" y="5845835"/>
                </a:moveTo>
                <a:lnTo>
                  <a:pt x="0" y="5845835"/>
                </a:lnTo>
                <a:lnTo>
                  <a:pt x="0" y="0"/>
                </a:lnTo>
                <a:lnTo>
                  <a:pt x="7641616" y="0"/>
                </a:lnTo>
                <a:lnTo>
                  <a:pt x="7641616" y="5845835"/>
                </a:lnTo>
                <a:close/>
              </a:path>
            </a:pathLst>
          </a:custGeom>
          <a:blipFill>
            <a:blip r:embed="rId2">
              <a:alphaModFix amt="80000"/>
            </a:blip>
            <a:stretch>
              <a:fillRect l="0" t="0" r="0" b="0"/>
            </a:stretch>
          </a:blipFill>
        </p:spPr>
      </p:sp>
      <p:sp>
        <p:nvSpPr>
          <p:cNvPr name="Freeform 3" id="3"/>
          <p:cNvSpPr/>
          <p:nvPr/>
        </p:nvSpPr>
        <p:spPr>
          <a:xfrm flipH="false" flipV="false" rot="0">
            <a:off x="640242" y="-882261"/>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5142952" y="793424"/>
            <a:ext cx="907311" cy="789361"/>
          </a:xfrm>
          <a:custGeom>
            <a:avLst/>
            <a:gdLst/>
            <a:ahLst/>
            <a:cxnLst/>
            <a:rect r="r" b="b" t="t" l="l"/>
            <a:pathLst>
              <a:path h="789361" w="907311">
                <a:moveTo>
                  <a:pt x="0" y="0"/>
                </a:moveTo>
                <a:lnTo>
                  <a:pt x="907311" y="0"/>
                </a:lnTo>
                <a:lnTo>
                  <a:pt x="907311" y="789361"/>
                </a:lnTo>
                <a:lnTo>
                  <a:pt x="0" y="789361"/>
                </a:lnTo>
                <a:lnTo>
                  <a:pt x="0" y="0"/>
                </a:lnTo>
                <a:close/>
              </a:path>
            </a:pathLst>
          </a:custGeom>
          <a:blipFill>
            <a:blip r:embed="rId4"/>
            <a:stretch>
              <a:fillRect l="0" t="0" r="0" b="0"/>
            </a:stretch>
          </a:blipFill>
        </p:spPr>
      </p:sp>
      <p:sp>
        <p:nvSpPr>
          <p:cNvPr name="Freeform 5" id="5"/>
          <p:cNvSpPr/>
          <p:nvPr/>
        </p:nvSpPr>
        <p:spPr>
          <a:xfrm flipH="false" flipV="false" rot="0">
            <a:off x="353937" y="4412000"/>
            <a:ext cx="17538703" cy="2045727"/>
          </a:xfrm>
          <a:custGeom>
            <a:avLst/>
            <a:gdLst/>
            <a:ahLst/>
            <a:cxnLst/>
            <a:rect r="r" b="b" t="t" l="l"/>
            <a:pathLst>
              <a:path h="2045727" w="17538703">
                <a:moveTo>
                  <a:pt x="0" y="0"/>
                </a:moveTo>
                <a:lnTo>
                  <a:pt x="17538703" y="0"/>
                </a:lnTo>
                <a:lnTo>
                  <a:pt x="17538703" y="2045727"/>
                </a:lnTo>
                <a:lnTo>
                  <a:pt x="0" y="2045727"/>
                </a:lnTo>
                <a:lnTo>
                  <a:pt x="0" y="0"/>
                </a:lnTo>
                <a:close/>
              </a:path>
            </a:pathLst>
          </a:custGeom>
          <a:blipFill>
            <a:blip r:embed="rId5"/>
            <a:stretch>
              <a:fillRect l="0" t="0" r="0" b="0"/>
            </a:stretch>
          </a:blipFill>
        </p:spPr>
      </p:sp>
      <p:sp>
        <p:nvSpPr>
          <p:cNvPr name="Freeform 6" id="6"/>
          <p:cNvSpPr/>
          <p:nvPr/>
        </p:nvSpPr>
        <p:spPr>
          <a:xfrm flipH="false" flipV="false" rot="0">
            <a:off x="8278262" y="3120384"/>
            <a:ext cx="1163822" cy="731545"/>
          </a:xfrm>
          <a:custGeom>
            <a:avLst/>
            <a:gdLst/>
            <a:ahLst/>
            <a:cxnLst/>
            <a:rect r="r" b="b" t="t" l="l"/>
            <a:pathLst>
              <a:path h="731545" w="1163822">
                <a:moveTo>
                  <a:pt x="0" y="0"/>
                </a:moveTo>
                <a:lnTo>
                  <a:pt x="1163822" y="0"/>
                </a:lnTo>
                <a:lnTo>
                  <a:pt x="1163822" y="731545"/>
                </a:lnTo>
                <a:lnTo>
                  <a:pt x="0" y="731545"/>
                </a:lnTo>
                <a:lnTo>
                  <a:pt x="0" y="0"/>
                </a:lnTo>
                <a:close/>
              </a:path>
            </a:pathLst>
          </a:custGeom>
          <a:blipFill>
            <a:blip r:embed="rId6"/>
            <a:stretch>
              <a:fillRect l="0" t="0" r="0" b="0"/>
            </a:stretch>
          </a:blipFill>
        </p:spPr>
      </p:sp>
      <p:sp>
        <p:nvSpPr>
          <p:cNvPr name="Freeform 7" id="7"/>
          <p:cNvSpPr/>
          <p:nvPr/>
        </p:nvSpPr>
        <p:spPr>
          <a:xfrm flipH="false" flipV="false" rot="0">
            <a:off x="16536605" y="3120384"/>
            <a:ext cx="1356035" cy="731545"/>
          </a:xfrm>
          <a:custGeom>
            <a:avLst/>
            <a:gdLst/>
            <a:ahLst/>
            <a:cxnLst/>
            <a:rect r="r" b="b" t="t" l="l"/>
            <a:pathLst>
              <a:path h="731545" w="1356035">
                <a:moveTo>
                  <a:pt x="0" y="0"/>
                </a:moveTo>
                <a:lnTo>
                  <a:pt x="1356035" y="0"/>
                </a:lnTo>
                <a:lnTo>
                  <a:pt x="1356035" y="731545"/>
                </a:lnTo>
                <a:lnTo>
                  <a:pt x="0" y="731545"/>
                </a:lnTo>
                <a:lnTo>
                  <a:pt x="0" y="0"/>
                </a:lnTo>
                <a:close/>
              </a:path>
            </a:pathLst>
          </a:custGeom>
          <a:blipFill>
            <a:blip r:embed="rId7"/>
            <a:stretch>
              <a:fillRect l="0" t="0" r="0" b="0"/>
            </a:stretch>
          </a:blipFill>
        </p:spPr>
      </p:sp>
      <p:sp>
        <p:nvSpPr>
          <p:cNvPr name="TextBox 8" id="8"/>
          <p:cNvSpPr txBox="true"/>
          <p:nvPr/>
        </p:nvSpPr>
        <p:spPr>
          <a:xfrm rot="0">
            <a:off x="6259813" y="659467"/>
            <a:ext cx="55909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Gantt Chart</a:t>
            </a:r>
          </a:p>
        </p:txBody>
      </p:sp>
      <p:sp>
        <p:nvSpPr>
          <p:cNvPr name="TextBox 9" id="9"/>
          <p:cNvSpPr txBox="true"/>
          <p:nvPr/>
        </p:nvSpPr>
        <p:spPr>
          <a:xfrm rot="0">
            <a:off x="7259699" y="1672173"/>
            <a:ext cx="2182385"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Overview</a:t>
            </a:r>
          </a:p>
        </p:txBody>
      </p:sp>
      <p:sp>
        <p:nvSpPr>
          <p:cNvPr name="AutoShape 10" id="10"/>
          <p:cNvSpPr/>
          <p:nvPr/>
        </p:nvSpPr>
        <p:spPr>
          <a:xfrm>
            <a:off x="9803196" y="3486156"/>
            <a:ext cx="6733409" cy="0"/>
          </a:xfrm>
          <a:prstGeom prst="line">
            <a:avLst/>
          </a:prstGeom>
          <a:ln cap="rnd" w="28575">
            <a:solidFill>
              <a:srgbClr val="10B5BF"/>
            </a:solidFill>
            <a:prstDash val="solid"/>
            <a:headEnd type="none" len="sm" w="sm"/>
            <a:tailEnd type="none" len="sm" w="sm"/>
          </a:ln>
        </p:spPr>
      </p:sp>
      <p:sp>
        <p:nvSpPr>
          <p:cNvPr name="TextBox 11" id="11"/>
          <p:cNvSpPr txBox="true"/>
          <p:nvPr/>
        </p:nvSpPr>
        <p:spPr>
          <a:xfrm rot="0">
            <a:off x="11629258" y="3105156"/>
            <a:ext cx="2720172" cy="381000"/>
          </a:xfrm>
          <a:prstGeom prst="rect">
            <a:avLst/>
          </a:prstGeom>
        </p:spPr>
        <p:txBody>
          <a:bodyPr anchor="t" rtlCol="false" tIns="0" lIns="0" bIns="0" rIns="0">
            <a:spAutoFit/>
          </a:bodyPr>
          <a:lstStyle/>
          <a:p>
            <a:pPr>
              <a:lnSpc>
                <a:spcPts val="3000"/>
              </a:lnSpc>
            </a:pPr>
            <a:r>
              <a:rPr lang="en-US" sz="2500">
                <a:solidFill>
                  <a:srgbClr val="10B5BF"/>
                </a:solidFill>
                <a:latin typeface="Poppins Medium"/>
              </a:rPr>
              <a:t>5-month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3" id="3"/>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4" id="4"/>
          <p:cNvSpPr/>
          <p:nvPr/>
        </p:nvSpPr>
        <p:spPr>
          <a:xfrm flipH="false" flipV="false" rot="0">
            <a:off x="648251" y="2434173"/>
            <a:ext cx="16991498" cy="7030638"/>
          </a:xfrm>
          <a:custGeom>
            <a:avLst/>
            <a:gdLst/>
            <a:ahLst/>
            <a:cxnLst/>
            <a:rect r="r" b="b" t="t" l="l"/>
            <a:pathLst>
              <a:path h="7030638" w="16991498">
                <a:moveTo>
                  <a:pt x="0" y="0"/>
                </a:moveTo>
                <a:lnTo>
                  <a:pt x="16991498" y="0"/>
                </a:lnTo>
                <a:lnTo>
                  <a:pt x="16991498" y="7030638"/>
                </a:lnTo>
                <a:lnTo>
                  <a:pt x="0" y="7030638"/>
                </a:lnTo>
                <a:lnTo>
                  <a:pt x="0" y="0"/>
                </a:lnTo>
                <a:close/>
              </a:path>
            </a:pathLst>
          </a:custGeom>
          <a:blipFill>
            <a:blip r:embed="rId4"/>
            <a:stretch>
              <a:fillRect l="0" t="0" r="-23972" b="0"/>
            </a:stretch>
          </a:blipFill>
        </p:spPr>
      </p:sp>
      <p:sp>
        <p:nvSpPr>
          <p:cNvPr name="Freeform 5" id="5"/>
          <p:cNvSpPr/>
          <p:nvPr/>
        </p:nvSpPr>
        <p:spPr>
          <a:xfrm flipH="false" flipV="false" rot="0">
            <a:off x="5142952" y="793424"/>
            <a:ext cx="907311" cy="789361"/>
          </a:xfrm>
          <a:custGeom>
            <a:avLst/>
            <a:gdLst/>
            <a:ahLst/>
            <a:cxnLst/>
            <a:rect r="r" b="b" t="t" l="l"/>
            <a:pathLst>
              <a:path h="789361" w="907311">
                <a:moveTo>
                  <a:pt x="0" y="0"/>
                </a:moveTo>
                <a:lnTo>
                  <a:pt x="907311" y="0"/>
                </a:lnTo>
                <a:lnTo>
                  <a:pt x="907311" y="789361"/>
                </a:lnTo>
                <a:lnTo>
                  <a:pt x="0" y="789361"/>
                </a:lnTo>
                <a:lnTo>
                  <a:pt x="0" y="0"/>
                </a:lnTo>
                <a:close/>
              </a:path>
            </a:pathLst>
          </a:custGeom>
          <a:blipFill>
            <a:blip r:embed="rId5"/>
            <a:stretch>
              <a:fillRect l="0" t="0" r="0" b="0"/>
            </a:stretch>
          </a:blipFill>
        </p:spPr>
      </p:sp>
      <p:sp>
        <p:nvSpPr>
          <p:cNvPr name="TextBox 6" id="6"/>
          <p:cNvSpPr txBox="true"/>
          <p:nvPr/>
        </p:nvSpPr>
        <p:spPr>
          <a:xfrm rot="0">
            <a:off x="6259813" y="659467"/>
            <a:ext cx="55909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Gantt Chart</a:t>
            </a:r>
          </a:p>
        </p:txBody>
      </p:sp>
      <p:sp>
        <p:nvSpPr>
          <p:cNvPr name="TextBox 7" id="7"/>
          <p:cNvSpPr txBox="true"/>
          <p:nvPr/>
        </p:nvSpPr>
        <p:spPr>
          <a:xfrm rot="0">
            <a:off x="6469124" y="1672173"/>
            <a:ext cx="4600836"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Initiating &amp; Planning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3" id="3"/>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4" id="4"/>
          <p:cNvSpPr/>
          <p:nvPr/>
        </p:nvSpPr>
        <p:spPr>
          <a:xfrm flipH="false" flipV="false" rot="0">
            <a:off x="463125" y="3103042"/>
            <a:ext cx="17279036" cy="4421622"/>
          </a:xfrm>
          <a:custGeom>
            <a:avLst/>
            <a:gdLst/>
            <a:ahLst/>
            <a:cxnLst/>
            <a:rect r="r" b="b" t="t" l="l"/>
            <a:pathLst>
              <a:path h="4421622" w="17279036">
                <a:moveTo>
                  <a:pt x="0" y="0"/>
                </a:moveTo>
                <a:lnTo>
                  <a:pt x="17279036" y="0"/>
                </a:lnTo>
                <a:lnTo>
                  <a:pt x="17279036" y="4421623"/>
                </a:lnTo>
                <a:lnTo>
                  <a:pt x="0" y="4421623"/>
                </a:lnTo>
                <a:lnTo>
                  <a:pt x="0" y="0"/>
                </a:lnTo>
                <a:close/>
              </a:path>
            </a:pathLst>
          </a:custGeom>
          <a:blipFill>
            <a:blip r:embed="rId4"/>
            <a:stretch>
              <a:fillRect l="0" t="0" r="-18933" b="0"/>
            </a:stretch>
          </a:blipFill>
        </p:spPr>
      </p:sp>
      <p:sp>
        <p:nvSpPr>
          <p:cNvPr name="TextBox 5" id="5"/>
          <p:cNvSpPr txBox="true"/>
          <p:nvPr/>
        </p:nvSpPr>
        <p:spPr>
          <a:xfrm rot="0">
            <a:off x="7517541" y="1672173"/>
            <a:ext cx="2300418"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Executing</a:t>
            </a:r>
          </a:p>
        </p:txBody>
      </p:sp>
      <p:sp>
        <p:nvSpPr>
          <p:cNvPr name="TextBox 6" id="6"/>
          <p:cNvSpPr txBox="true"/>
          <p:nvPr/>
        </p:nvSpPr>
        <p:spPr>
          <a:xfrm rot="0">
            <a:off x="10510028" y="8027861"/>
            <a:ext cx="5837739" cy="1230439"/>
          </a:xfrm>
          <a:prstGeom prst="rect">
            <a:avLst/>
          </a:prstGeom>
        </p:spPr>
        <p:txBody>
          <a:bodyPr anchor="t" rtlCol="false" tIns="0" lIns="0" bIns="0" rIns="0">
            <a:spAutoFit/>
          </a:bodyPr>
          <a:lstStyle/>
          <a:p>
            <a:pPr algn="ctr">
              <a:lnSpc>
                <a:spcPts val="3473"/>
              </a:lnSpc>
            </a:pPr>
            <a:r>
              <a:rPr lang="en-US" sz="2300">
                <a:solidFill>
                  <a:srgbClr val="FFFFFF"/>
                </a:solidFill>
                <a:latin typeface="Poppins Light Bold"/>
              </a:rPr>
              <a:t>Full list of resources:</a:t>
            </a:r>
          </a:p>
          <a:p>
            <a:pPr algn="ctr">
              <a:lnSpc>
                <a:spcPts val="3220"/>
              </a:lnSpc>
            </a:pPr>
            <a:r>
              <a:rPr lang="en-US" sz="2300">
                <a:solidFill>
                  <a:srgbClr val="FFFFFF"/>
                </a:solidFill>
                <a:latin typeface="Poppins Light"/>
              </a:rPr>
              <a:t>Worker: Adam, Zawawi, Hakim, Rahman</a:t>
            </a:r>
          </a:p>
          <a:p>
            <a:pPr algn="ctr">
              <a:lnSpc>
                <a:spcPts val="3219"/>
              </a:lnSpc>
            </a:pPr>
            <a:r>
              <a:rPr lang="en-US" sz="2300">
                <a:solidFill>
                  <a:srgbClr val="FFFFFF"/>
                </a:solidFill>
                <a:latin typeface="Poppins Light"/>
              </a:rPr>
              <a:t>Others: Sensor, Toolbox, Workstation, Car</a:t>
            </a:r>
          </a:p>
        </p:txBody>
      </p:sp>
      <p:grpSp>
        <p:nvGrpSpPr>
          <p:cNvPr name="Group 7" id="7"/>
          <p:cNvGrpSpPr/>
          <p:nvPr/>
        </p:nvGrpSpPr>
        <p:grpSpPr>
          <a:xfrm rot="0">
            <a:off x="5142952" y="659467"/>
            <a:ext cx="6707819" cy="1057275"/>
            <a:chOff x="0" y="0"/>
            <a:chExt cx="8943759" cy="1409700"/>
          </a:xfrm>
        </p:grpSpPr>
        <p:sp>
          <p:nvSpPr>
            <p:cNvPr name="TextBox 8" id="8"/>
            <p:cNvSpPr txBox="true"/>
            <p:nvPr/>
          </p:nvSpPr>
          <p:spPr>
            <a:xfrm rot="0">
              <a:off x="1489148" y="0"/>
              <a:ext cx="7454611"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Gantt Chart</a:t>
              </a:r>
            </a:p>
          </p:txBody>
        </p:sp>
        <p:sp>
          <p:nvSpPr>
            <p:cNvPr name="Freeform 9" id="9"/>
            <p:cNvSpPr/>
            <p:nvPr/>
          </p:nvSpPr>
          <p:spPr>
            <a:xfrm flipH="false" flipV="false" rot="0">
              <a:off x="0" y="178609"/>
              <a:ext cx="1209748" cy="1052481"/>
            </a:xfrm>
            <a:custGeom>
              <a:avLst/>
              <a:gdLst/>
              <a:ahLst/>
              <a:cxnLst/>
              <a:rect r="r" b="b" t="t" l="l"/>
              <a:pathLst>
                <a:path h="1052481" w="1209748">
                  <a:moveTo>
                    <a:pt x="0" y="0"/>
                  </a:moveTo>
                  <a:lnTo>
                    <a:pt x="1209748" y="0"/>
                  </a:lnTo>
                  <a:lnTo>
                    <a:pt x="1209748" y="1052482"/>
                  </a:lnTo>
                  <a:lnTo>
                    <a:pt x="0" y="1052482"/>
                  </a:lnTo>
                  <a:lnTo>
                    <a:pt x="0" y="0"/>
                  </a:lnTo>
                  <a:close/>
                </a:path>
              </a:pathLst>
            </a:custGeom>
            <a:blipFill>
              <a:blip r:embed="rId5"/>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3" id="3"/>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4" id="4"/>
          <p:cNvSpPr/>
          <p:nvPr/>
        </p:nvSpPr>
        <p:spPr>
          <a:xfrm flipH="false" flipV="false" rot="0">
            <a:off x="1909958" y="2491684"/>
            <a:ext cx="14468085" cy="6873433"/>
          </a:xfrm>
          <a:custGeom>
            <a:avLst/>
            <a:gdLst/>
            <a:ahLst/>
            <a:cxnLst/>
            <a:rect r="r" b="b" t="t" l="l"/>
            <a:pathLst>
              <a:path h="6873433" w="14468085">
                <a:moveTo>
                  <a:pt x="0" y="0"/>
                </a:moveTo>
                <a:lnTo>
                  <a:pt x="14468084" y="0"/>
                </a:lnTo>
                <a:lnTo>
                  <a:pt x="14468084" y="6873433"/>
                </a:lnTo>
                <a:lnTo>
                  <a:pt x="0" y="6873433"/>
                </a:lnTo>
                <a:lnTo>
                  <a:pt x="0" y="0"/>
                </a:lnTo>
                <a:close/>
              </a:path>
            </a:pathLst>
          </a:custGeom>
          <a:blipFill>
            <a:blip r:embed="rId4"/>
            <a:stretch>
              <a:fillRect l="0" t="0" r="0" b="0"/>
            </a:stretch>
          </a:blipFill>
        </p:spPr>
      </p:sp>
      <p:sp>
        <p:nvSpPr>
          <p:cNvPr name="TextBox 5" id="5"/>
          <p:cNvSpPr txBox="true"/>
          <p:nvPr/>
        </p:nvSpPr>
        <p:spPr>
          <a:xfrm rot="0">
            <a:off x="6259813" y="659467"/>
            <a:ext cx="559095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Gantt Chart</a:t>
            </a:r>
          </a:p>
        </p:txBody>
      </p:sp>
      <p:sp>
        <p:nvSpPr>
          <p:cNvPr name="TextBox 6" id="6"/>
          <p:cNvSpPr txBox="true"/>
          <p:nvPr/>
        </p:nvSpPr>
        <p:spPr>
          <a:xfrm rot="0">
            <a:off x="6149204" y="1672173"/>
            <a:ext cx="4694192"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Monitoring &amp; Closing</a:t>
            </a:r>
          </a:p>
        </p:txBody>
      </p:sp>
      <p:sp>
        <p:nvSpPr>
          <p:cNvPr name="Freeform 7" id="7"/>
          <p:cNvSpPr/>
          <p:nvPr/>
        </p:nvSpPr>
        <p:spPr>
          <a:xfrm flipH="false" flipV="false" rot="0">
            <a:off x="5133427" y="793424"/>
            <a:ext cx="907311" cy="789361"/>
          </a:xfrm>
          <a:custGeom>
            <a:avLst/>
            <a:gdLst/>
            <a:ahLst/>
            <a:cxnLst/>
            <a:rect r="r" b="b" t="t" l="l"/>
            <a:pathLst>
              <a:path h="789361" w="907311">
                <a:moveTo>
                  <a:pt x="0" y="0"/>
                </a:moveTo>
                <a:lnTo>
                  <a:pt x="907311" y="0"/>
                </a:lnTo>
                <a:lnTo>
                  <a:pt x="907311" y="789361"/>
                </a:lnTo>
                <a:lnTo>
                  <a:pt x="0" y="789361"/>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905000" y="501557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4048125"/>
            <a:ext cx="11646135" cy="2190750"/>
          </a:xfrm>
          <a:prstGeom prst="rect">
            <a:avLst/>
          </a:prstGeom>
        </p:spPr>
        <p:txBody>
          <a:bodyPr anchor="t" rtlCol="false" tIns="0" lIns="0" bIns="0" rIns="0">
            <a:spAutoFit/>
          </a:bodyPr>
          <a:lstStyle/>
          <a:p>
            <a:pPr algn="ctr">
              <a:lnSpc>
                <a:spcPts val="8640"/>
              </a:lnSpc>
            </a:pPr>
            <a:r>
              <a:rPr lang="en-US" sz="7200">
                <a:solidFill>
                  <a:srgbClr val="FFFFFF"/>
                </a:solidFill>
                <a:latin typeface="Poppins Medium Bold"/>
              </a:rPr>
              <a:t>4) Flow, Algorithm &amp; Problem Solving</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6347938" y="7964489"/>
            <a:ext cx="1293816" cy="1293811"/>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0880" t="-143465" r="-37457" b="-91357"/>
              </a:stretch>
            </a:blipFill>
          </p:spPr>
        </p:sp>
      </p:grpSp>
      <p:sp>
        <p:nvSpPr>
          <p:cNvPr name="TextBox 7" id="7"/>
          <p:cNvSpPr txBox="true"/>
          <p:nvPr/>
        </p:nvSpPr>
        <p:spPr>
          <a:xfrm rot="0">
            <a:off x="7927504" y="8113787"/>
            <a:ext cx="4012558"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Muhammad Zawawi</a:t>
            </a:r>
          </a:p>
          <a:p>
            <a:pPr algn="ctr">
              <a:lnSpc>
                <a:spcPts val="3815"/>
              </a:lnSpc>
            </a:pPr>
            <a:r>
              <a:rPr lang="en-US" sz="2725">
                <a:solidFill>
                  <a:srgbClr val="FFFFFF"/>
                </a:solidFill>
                <a:latin typeface="Poppins Light Bold"/>
              </a:rPr>
              <a:t>(Project Manager)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15996379" y="4589202"/>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653743" y="588923"/>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Freeform 4" id="4"/>
          <p:cNvSpPr/>
          <p:nvPr/>
        </p:nvSpPr>
        <p:spPr>
          <a:xfrm flipH="true" flipV="false" rot="-827750">
            <a:off x="-37632" y="5152772"/>
            <a:ext cx="1343326" cy="4734190"/>
          </a:xfrm>
          <a:custGeom>
            <a:avLst/>
            <a:gdLst/>
            <a:ahLst/>
            <a:cxnLst/>
            <a:rect r="r" b="b" t="t" l="l"/>
            <a:pathLst>
              <a:path h="4734190" w="1343326">
                <a:moveTo>
                  <a:pt x="1343326" y="0"/>
                </a:moveTo>
                <a:lnTo>
                  <a:pt x="0" y="0"/>
                </a:lnTo>
                <a:lnTo>
                  <a:pt x="0" y="4734190"/>
                </a:lnTo>
                <a:lnTo>
                  <a:pt x="1343326" y="4734190"/>
                </a:lnTo>
                <a:lnTo>
                  <a:pt x="1343326" y="0"/>
                </a:lnTo>
                <a:close/>
              </a:path>
            </a:pathLst>
          </a:custGeom>
          <a:blipFill>
            <a:blip r:embed="rId4"/>
            <a:stretch>
              <a:fillRect l="0" t="0" r="0" b="0"/>
            </a:stretch>
          </a:blipFill>
        </p:spPr>
      </p:sp>
      <p:sp>
        <p:nvSpPr>
          <p:cNvPr name="Freeform 5" id="5"/>
          <p:cNvSpPr/>
          <p:nvPr/>
        </p:nvSpPr>
        <p:spPr>
          <a:xfrm flipH="false" flipV="false" rot="0">
            <a:off x="-2586261" y="-826179"/>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5"/>
            <a:stretch>
              <a:fillRect l="0" t="0" r="0" b="0"/>
            </a:stretch>
          </a:blipFill>
        </p:spPr>
      </p:sp>
      <p:sp>
        <p:nvSpPr>
          <p:cNvPr name="Freeform 6" id="6"/>
          <p:cNvSpPr/>
          <p:nvPr/>
        </p:nvSpPr>
        <p:spPr>
          <a:xfrm flipH="false" flipV="false" rot="0">
            <a:off x="4240417" y="298963"/>
            <a:ext cx="5142749" cy="9689074"/>
          </a:xfrm>
          <a:custGeom>
            <a:avLst/>
            <a:gdLst/>
            <a:ahLst/>
            <a:cxnLst/>
            <a:rect r="r" b="b" t="t" l="l"/>
            <a:pathLst>
              <a:path h="9689074" w="5142749">
                <a:moveTo>
                  <a:pt x="0" y="0"/>
                </a:moveTo>
                <a:lnTo>
                  <a:pt x="5142749" y="0"/>
                </a:lnTo>
                <a:lnTo>
                  <a:pt x="5142749" y="9689074"/>
                </a:lnTo>
                <a:lnTo>
                  <a:pt x="0" y="9689074"/>
                </a:lnTo>
                <a:lnTo>
                  <a:pt x="0" y="0"/>
                </a:lnTo>
                <a:close/>
              </a:path>
            </a:pathLst>
          </a:custGeom>
          <a:blipFill>
            <a:blip r:embed="rId6"/>
            <a:stretch>
              <a:fillRect l="0" t="0" r="0" b="0"/>
            </a:stretch>
          </a:blipFill>
        </p:spPr>
      </p:sp>
      <p:sp>
        <p:nvSpPr>
          <p:cNvPr name="TextBox 7" id="7"/>
          <p:cNvSpPr txBox="true"/>
          <p:nvPr/>
        </p:nvSpPr>
        <p:spPr>
          <a:xfrm rot="0">
            <a:off x="10773816" y="4395787"/>
            <a:ext cx="3441992" cy="1504950"/>
          </a:xfrm>
          <a:prstGeom prst="rect">
            <a:avLst/>
          </a:prstGeom>
        </p:spPr>
        <p:txBody>
          <a:bodyPr anchor="t" rtlCol="false" tIns="0" lIns="0" bIns="0" rIns="0">
            <a:spAutoFit/>
          </a:bodyPr>
          <a:lstStyle/>
          <a:p>
            <a:pPr algn="ctr">
              <a:lnSpc>
                <a:spcPts val="11999"/>
              </a:lnSpc>
            </a:pPr>
            <a:r>
              <a:rPr lang="en-US" sz="9999">
                <a:solidFill>
                  <a:srgbClr val="FFFFFF"/>
                </a:solidFill>
                <a:latin typeface="Poppins Medium Bold"/>
              </a:rPr>
              <a:t>Flow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972578">
            <a:off x="14467192" y="-1088864"/>
            <a:ext cx="7641615" cy="5845836"/>
          </a:xfrm>
          <a:custGeom>
            <a:avLst/>
            <a:gdLst/>
            <a:ahLst/>
            <a:cxnLst/>
            <a:rect r="r" b="b" t="t" l="l"/>
            <a:pathLst>
              <a:path h="5845836" w="7641615">
                <a:moveTo>
                  <a:pt x="7641616" y="5845835"/>
                </a:moveTo>
                <a:lnTo>
                  <a:pt x="0" y="5845835"/>
                </a:lnTo>
                <a:lnTo>
                  <a:pt x="0" y="0"/>
                </a:lnTo>
                <a:lnTo>
                  <a:pt x="7641616" y="0"/>
                </a:lnTo>
                <a:lnTo>
                  <a:pt x="7641616" y="5845835"/>
                </a:lnTo>
                <a:close/>
              </a:path>
            </a:pathLst>
          </a:custGeom>
          <a:blipFill>
            <a:blip r:embed="rId2"/>
            <a:stretch>
              <a:fillRect l="0" t="0" r="0" b="0"/>
            </a:stretch>
          </a:blipFill>
        </p:spPr>
      </p:sp>
      <p:sp>
        <p:nvSpPr>
          <p:cNvPr name="Freeform 3" id="3"/>
          <p:cNvSpPr/>
          <p:nvPr/>
        </p:nvSpPr>
        <p:spPr>
          <a:xfrm flipH="false" flipV="false" rot="1009054">
            <a:off x="16812903" y="5459720"/>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TextBox 4" id="4"/>
          <p:cNvSpPr txBox="true"/>
          <p:nvPr/>
        </p:nvSpPr>
        <p:spPr>
          <a:xfrm rot="0">
            <a:off x="6348521" y="938213"/>
            <a:ext cx="5590958" cy="1228725"/>
          </a:xfrm>
          <a:prstGeom prst="rect">
            <a:avLst/>
          </a:prstGeom>
        </p:spPr>
        <p:txBody>
          <a:bodyPr anchor="t" rtlCol="false" tIns="0" lIns="0" bIns="0" rIns="0">
            <a:spAutoFit/>
          </a:bodyPr>
          <a:lstStyle/>
          <a:p>
            <a:pPr algn="ctr">
              <a:lnSpc>
                <a:spcPts val="9600"/>
              </a:lnSpc>
            </a:pPr>
            <a:r>
              <a:rPr lang="en-US" sz="8000">
                <a:solidFill>
                  <a:srgbClr val="FFFFFF"/>
                </a:solidFill>
                <a:latin typeface="Poppins Medium Bold"/>
              </a:rPr>
              <a:t>Algorithm</a:t>
            </a:r>
          </a:p>
        </p:txBody>
      </p:sp>
      <p:sp>
        <p:nvSpPr>
          <p:cNvPr name="TextBox 5" id="5"/>
          <p:cNvSpPr txBox="true"/>
          <p:nvPr/>
        </p:nvSpPr>
        <p:spPr>
          <a:xfrm rot="0">
            <a:off x="3023532" y="2939825"/>
            <a:ext cx="12240936" cy="762000"/>
          </a:xfrm>
          <a:prstGeom prst="rect">
            <a:avLst/>
          </a:prstGeom>
        </p:spPr>
        <p:txBody>
          <a:bodyPr anchor="t" rtlCol="false" tIns="0" lIns="0" bIns="0" rIns="0">
            <a:spAutoFit/>
          </a:bodyPr>
          <a:lstStyle/>
          <a:p>
            <a:pPr algn="ctr">
              <a:lnSpc>
                <a:spcPts val="6000"/>
              </a:lnSpc>
            </a:pPr>
            <a:r>
              <a:rPr lang="en-US" sz="5000">
                <a:solidFill>
                  <a:srgbClr val="10B5BF"/>
                </a:solidFill>
                <a:latin typeface="Poppins Medium"/>
              </a:rPr>
              <a:t>Long Short Term Memory (LSTM)</a:t>
            </a:r>
          </a:p>
        </p:txBody>
      </p:sp>
      <p:sp>
        <p:nvSpPr>
          <p:cNvPr name="TextBox 6" id="6"/>
          <p:cNvSpPr txBox="true"/>
          <p:nvPr/>
        </p:nvSpPr>
        <p:spPr>
          <a:xfrm rot="0">
            <a:off x="2920015" y="4337049"/>
            <a:ext cx="12447970" cy="4921251"/>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FFFFFF"/>
                </a:solidFill>
                <a:latin typeface="Poppins Light"/>
              </a:rPr>
              <a:t>Used in the learning &amp; analysis process for predictive maintenance of aircraft engine</a:t>
            </a:r>
          </a:p>
          <a:p>
            <a:pPr marL="755644" indent="-377822" lvl="1">
              <a:lnSpc>
                <a:spcPts val="4899"/>
              </a:lnSpc>
              <a:buFont typeface="Arial"/>
              <a:buChar char="•"/>
            </a:pPr>
            <a:r>
              <a:rPr lang="en-US" sz="3499">
                <a:solidFill>
                  <a:srgbClr val="FFFFFF"/>
                </a:solidFill>
                <a:latin typeface="Poppins Light"/>
              </a:rPr>
              <a:t>Data are presented in sequence, and LSTM learnt to predict the next element in sequence.</a:t>
            </a:r>
          </a:p>
          <a:p>
            <a:pPr marL="755644" indent="-377822" lvl="1">
              <a:lnSpc>
                <a:spcPts val="4899"/>
              </a:lnSpc>
              <a:buFont typeface="Arial"/>
              <a:buChar char="•"/>
            </a:pPr>
            <a:r>
              <a:rPr lang="en-US" sz="3499">
                <a:solidFill>
                  <a:srgbClr val="FFFFFF"/>
                </a:solidFill>
                <a:latin typeface="Poppins Light"/>
              </a:rPr>
              <a:t>Data used are Engine ID, Engine setting and Engine sensors data.</a:t>
            </a:r>
          </a:p>
          <a:p>
            <a:pPr marL="755644" indent="-377822" lvl="1">
              <a:lnSpc>
                <a:spcPts val="4899"/>
              </a:lnSpc>
              <a:buFont typeface="Arial"/>
              <a:buChar char="•"/>
            </a:pPr>
            <a:r>
              <a:rPr lang="en-US" sz="3499">
                <a:solidFill>
                  <a:srgbClr val="FFFFFF"/>
                </a:solidFill>
                <a:latin typeface="Poppins Light"/>
              </a:rPr>
              <a:t>Used to estimate the remaining usable life (RUL)</a:t>
            </a:r>
          </a:p>
          <a:p>
            <a:pPr marL="755644" indent="-377822" lvl="1">
              <a:lnSpc>
                <a:spcPts val="4899"/>
              </a:lnSpc>
              <a:buFont typeface="Arial"/>
              <a:buChar char="•"/>
            </a:pPr>
            <a:r>
              <a:rPr lang="en-US" sz="3499">
                <a:solidFill>
                  <a:srgbClr val="FFFFFF"/>
                </a:solidFill>
                <a:latin typeface="Poppins Light"/>
              </a:rPr>
              <a:t>Avoid unanticipated breakdown &amp; increase safety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57561" y="-1462683"/>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515807"/>
            <a:ext cx="11646135"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Problem-solving</a:t>
            </a:r>
          </a:p>
        </p:txBody>
      </p:sp>
      <p:sp>
        <p:nvSpPr>
          <p:cNvPr name="Freeform 4" id="4"/>
          <p:cNvSpPr/>
          <p:nvPr/>
        </p:nvSpPr>
        <p:spPr>
          <a:xfrm flipH="false" flipV="false" rot="-479821">
            <a:off x="15520716" y="-5091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023532" y="2434323"/>
            <a:ext cx="12240936" cy="762000"/>
          </a:xfrm>
          <a:prstGeom prst="rect">
            <a:avLst/>
          </a:prstGeom>
        </p:spPr>
        <p:txBody>
          <a:bodyPr anchor="t" rtlCol="false" tIns="0" lIns="0" bIns="0" rIns="0">
            <a:spAutoFit/>
          </a:bodyPr>
          <a:lstStyle/>
          <a:p>
            <a:pPr algn="ctr">
              <a:lnSpc>
                <a:spcPts val="6000"/>
              </a:lnSpc>
            </a:pPr>
            <a:r>
              <a:rPr lang="en-US" sz="5000">
                <a:solidFill>
                  <a:srgbClr val="10B5BF"/>
                </a:solidFill>
                <a:latin typeface="Poppins Medium"/>
              </a:rPr>
              <a:t>1) Forecast RUL of aircraft engine</a:t>
            </a:r>
          </a:p>
        </p:txBody>
      </p:sp>
      <p:sp>
        <p:nvSpPr>
          <p:cNvPr name="TextBox 6" id="6"/>
          <p:cNvSpPr txBox="true"/>
          <p:nvPr/>
        </p:nvSpPr>
        <p:spPr>
          <a:xfrm rot="0">
            <a:off x="1028700" y="3472488"/>
            <a:ext cx="16230600" cy="2600326"/>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FFFFFF"/>
                </a:solidFill>
                <a:latin typeface="Poppins Light"/>
              </a:rPr>
              <a:t>Identify components nearing the end of their life</a:t>
            </a:r>
          </a:p>
          <a:p>
            <a:pPr marL="647697" indent="-323848" lvl="1">
              <a:lnSpc>
                <a:spcPts val="4199"/>
              </a:lnSpc>
              <a:buFont typeface="Arial"/>
              <a:buChar char="•"/>
            </a:pPr>
            <a:r>
              <a:rPr lang="en-US" sz="2999">
                <a:solidFill>
                  <a:srgbClr val="FFFFFF"/>
                </a:solidFill>
                <a:latin typeface="Poppins Light"/>
              </a:rPr>
              <a:t>Schedule interventions before components fail</a:t>
            </a:r>
          </a:p>
          <a:p>
            <a:pPr marL="647697" indent="-323848" lvl="1">
              <a:lnSpc>
                <a:spcPts val="4199"/>
              </a:lnSpc>
              <a:buFont typeface="Arial"/>
              <a:buChar char="•"/>
            </a:pPr>
            <a:r>
              <a:rPr lang="en-US" sz="2999">
                <a:solidFill>
                  <a:srgbClr val="FFFFFF"/>
                </a:solidFill>
                <a:latin typeface="Poppins Light"/>
              </a:rPr>
              <a:t>Minimising unnecessary replacements &amp; reducing maintenance costs</a:t>
            </a:r>
          </a:p>
          <a:p>
            <a:pPr marL="647697" indent="-323848" lvl="1">
              <a:lnSpc>
                <a:spcPts val="4199"/>
              </a:lnSpc>
              <a:buFont typeface="Arial"/>
              <a:buChar char="•"/>
            </a:pPr>
            <a:r>
              <a:rPr lang="en-US" sz="2999">
                <a:solidFill>
                  <a:srgbClr val="FFFFFF"/>
                </a:solidFill>
                <a:latin typeface="Poppins Light"/>
              </a:rPr>
              <a:t>Improved safety and preventing potential accidents</a:t>
            </a:r>
          </a:p>
          <a:p>
            <a:pPr marL="647697" indent="-323848" lvl="1">
              <a:lnSpc>
                <a:spcPts val="4199"/>
              </a:lnSpc>
              <a:buFont typeface="Arial"/>
              <a:buChar char="•"/>
            </a:pPr>
            <a:r>
              <a:rPr lang="en-US" sz="2999">
                <a:solidFill>
                  <a:srgbClr val="FFFFFF"/>
                </a:solidFill>
                <a:latin typeface="Poppins Light"/>
              </a:rPr>
              <a:t>Minimising downtime and maximising the operational efficiency of aircraft fleets</a:t>
            </a:r>
          </a:p>
        </p:txBody>
      </p:sp>
      <p:sp>
        <p:nvSpPr>
          <p:cNvPr name="TextBox 7" id="7"/>
          <p:cNvSpPr txBox="true"/>
          <p:nvPr/>
        </p:nvSpPr>
        <p:spPr>
          <a:xfrm rot="0">
            <a:off x="1850340" y="6615738"/>
            <a:ext cx="14587320" cy="762000"/>
          </a:xfrm>
          <a:prstGeom prst="rect">
            <a:avLst/>
          </a:prstGeom>
        </p:spPr>
        <p:txBody>
          <a:bodyPr anchor="t" rtlCol="false" tIns="0" lIns="0" bIns="0" rIns="0">
            <a:spAutoFit/>
          </a:bodyPr>
          <a:lstStyle/>
          <a:p>
            <a:pPr algn="ctr">
              <a:lnSpc>
                <a:spcPts val="6000"/>
              </a:lnSpc>
            </a:pPr>
            <a:r>
              <a:rPr lang="en-US" sz="5000">
                <a:solidFill>
                  <a:srgbClr val="10B5BF"/>
                </a:solidFill>
                <a:latin typeface="Poppins Medium"/>
              </a:rPr>
              <a:t>2) Continuous improvement of the industry</a:t>
            </a:r>
          </a:p>
        </p:txBody>
      </p:sp>
      <p:sp>
        <p:nvSpPr>
          <p:cNvPr name="TextBox 8" id="8"/>
          <p:cNvSpPr txBox="true"/>
          <p:nvPr/>
        </p:nvSpPr>
        <p:spPr>
          <a:xfrm rot="0">
            <a:off x="1028700" y="7653963"/>
            <a:ext cx="16230600" cy="1552575"/>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FFFFFF"/>
                </a:solidFill>
                <a:latin typeface="Poppins Light"/>
              </a:rPr>
              <a:t>Establish a feedback loop with maintenance teams</a:t>
            </a:r>
          </a:p>
          <a:p>
            <a:pPr marL="647697" indent="-323848" lvl="1">
              <a:lnSpc>
                <a:spcPts val="4199"/>
              </a:lnSpc>
              <a:buFont typeface="Arial"/>
              <a:buChar char="•"/>
            </a:pPr>
            <a:r>
              <a:rPr lang="en-US" sz="2999">
                <a:solidFill>
                  <a:srgbClr val="FFFFFF"/>
                </a:solidFill>
                <a:latin typeface="Poppins Light"/>
              </a:rPr>
              <a:t>Help the model adapt to evolving patterns</a:t>
            </a:r>
          </a:p>
          <a:p>
            <a:pPr marL="647697" indent="-323848" lvl="1">
              <a:lnSpc>
                <a:spcPts val="4199"/>
              </a:lnSpc>
              <a:buFont typeface="Arial"/>
              <a:buChar char="•"/>
            </a:pPr>
            <a:r>
              <a:rPr lang="en-US" sz="2999">
                <a:solidFill>
                  <a:srgbClr val="FFFFFF"/>
                </a:solidFill>
                <a:latin typeface="Poppins Light"/>
              </a:rPr>
              <a:t>Ensuring that the system remains effective over time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373884" y="5459776"/>
            <a:ext cx="5172523" cy="3956980"/>
          </a:xfrm>
          <a:custGeom>
            <a:avLst/>
            <a:gdLst/>
            <a:ahLst/>
            <a:cxnLst/>
            <a:rect r="r" b="b" t="t" l="l"/>
            <a:pathLst>
              <a:path h="3956980" w="5172523">
                <a:moveTo>
                  <a:pt x="0" y="0"/>
                </a:moveTo>
                <a:lnTo>
                  <a:pt x="5172523" y="0"/>
                </a:lnTo>
                <a:lnTo>
                  <a:pt x="5172523" y="3956979"/>
                </a:lnTo>
                <a:lnTo>
                  <a:pt x="0" y="3956979"/>
                </a:lnTo>
                <a:lnTo>
                  <a:pt x="0" y="0"/>
                </a:lnTo>
                <a:close/>
              </a:path>
            </a:pathLst>
          </a:custGeom>
          <a:blipFill>
            <a:blip r:embed="rId2"/>
            <a:stretch>
              <a:fillRect l="0" t="0" r="0" b="0"/>
            </a:stretch>
          </a:blipFill>
        </p:spPr>
      </p:sp>
      <p:sp>
        <p:nvSpPr>
          <p:cNvPr name="Freeform 3" id="3"/>
          <p:cNvSpPr/>
          <p:nvPr/>
        </p:nvSpPr>
        <p:spPr>
          <a:xfrm flipH="false" flipV="false" rot="-479821">
            <a:off x="15915566" y="-8805"/>
            <a:ext cx="3477167" cy="2886049"/>
          </a:xfrm>
          <a:custGeom>
            <a:avLst/>
            <a:gdLst/>
            <a:ahLst/>
            <a:cxnLst/>
            <a:rect r="r" b="b" t="t" l="l"/>
            <a:pathLst>
              <a:path h="2886049" w="3477167">
                <a:moveTo>
                  <a:pt x="0" y="0"/>
                </a:moveTo>
                <a:lnTo>
                  <a:pt x="3477167" y="0"/>
                </a:lnTo>
                <a:lnTo>
                  <a:pt x="3477167" y="2886049"/>
                </a:lnTo>
                <a:lnTo>
                  <a:pt x="0" y="2886049"/>
                </a:lnTo>
                <a:lnTo>
                  <a:pt x="0" y="0"/>
                </a:lnTo>
                <a:close/>
              </a:path>
            </a:pathLst>
          </a:custGeom>
          <a:blipFill>
            <a:blip r:embed="rId3"/>
            <a:stretch>
              <a:fillRect l="0" t="0" r="0" b="0"/>
            </a:stretch>
          </a:blipFill>
        </p:spPr>
      </p:sp>
      <p:grpSp>
        <p:nvGrpSpPr>
          <p:cNvPr name="Group 4" id="4"/>
          <p:cNvGrpSpPr/>
          <p:nvPr/>
        </p:nvGrpSpPr>
        <p:grpSpPr>
          <a:xfrm rot="0">
            <a:off x="2174816" y="3167062"/>
            <a:ext cx="13938367" cy="3952875"/>
            <a:chOff x="0" y="0"/>
            <a:chExt cx="18584490" cy="5270500"/>
          </a:xfrm>
        </p:grpSpPr>
        <p:sp>
          <p:nvSpPr>
            <p:cNvPr name="TextBox 5" id="5"/>
            <p:cNvSpPr txBox="true"/>
            <p:nvPr/>
          </p:nvSpPr>
          <p:spPr>
            <a:xfrm rot="0">
              <a:off x="0" y="0"/>
              <a:ext cx="18584490" cy="2921000"/>
            </a:xfrm>
            <a:prstGeom prst="rect">
              <a:avLst/>
            </a:prstGeom>
          </p:spPr>
          <p:txBody>
            <a:bodyPr anchor="t" rtlCol="false" tIns="0" lIns="0" bIns="0" rIns="0">
              <a:spAutoFit/>
            </a:bodyPr>
            <a:lstStyle/>
            <a:p>
              <a:pPr algn="ctr">
                <a:lnSpc>
                  <a:spcPts val="8640"/>
                </a:lnSpc>
              </a:pPr>
              <a:r>
                <a:rPr lang="en-US" sz="7200">
                  <a:solidFill>
                    <a:srgbClr val="FFFFFF"/>
                  </a:solidFill>
                  <a:latin typeface="Poppins Medium Bold"/>
                </a:rPr>
                <a:t>5) Project Implementation &amp; Output</a:t>
              </a:r>
            </a:p>
          </p:txBody>
        </p:sp>
        <p:sp>
          <p:nvSpPr>
            <p:cNvPr name="TextBox 6" id="6"/>
            <p:cNvSpPr txBox="true"/>
            <p:nvPr/>
          </p:nvSpPr>
          <p:spPr>
            <a:xfrm rot="0">
              <a:off x="0" y="3810000"/>
              <a:ext cx="18584490" cy="1460500"/>
            </a:xfrm>
            <a:prstGeom prst="rect">
              <a:avLst/>
            </a:prstGeom>
          </p:spPr>
          <p:txBody>
            <a:bodyPr anchor="t" rtlCol="false" tIns="0" lIns="0" bIns="0" rIns="0">
              <a:spAutoFit/>
            </a:bodyPr>
            <a:lstStyle/>
            <a:p>
              <a:pPr algn="ctr">
                <a:lnSpc>
                  <a:spcPts val="8640"/>
                </a:lnSpc>
              </a:pPr>
              <a:r>
                <a:rPr lang="en-US" sz="7200">
                  <a:solidFill>
                    <a:srgbClr val="FFFFFF"/>
                  </a:solidFill>
                  <a:latin typeface="Poppins Medium Bold"/>
                </a:rPr>
                <a:t>6) Conclusion</a:t>
              </a:r>
            </a:p>
          </p:txBody>
        </p:sp>
      </p:grpSp>
      <p:grpSp>
        <p:nvGrpSpPr>
          <p:cNvPr name="Group 7" id="7"/>
          <p:cNvGrpSpPr>
            <a:grpSpLocks noChangeAspect="true"/>
          </p:cNvGrpSpPr>
          <p:nvPr/>
        </p:nvGrpSpPr>
        <p:grpSpPr>
          <a:xfrm rot="0">
            <a:off x="6302900" y="7959941"/>
            <a:ext cx="1298364" cy="1298359"/>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77877" t="-140287" r="-89747" b="-116547"/>
              </a:stretch>
            </a:blipFill>
          </p:spPr>
        </p:sp>
      </p:grpSp>
      <p:sp>
        <p:nvSpPr>
          <p:cNvPr name="TextBox 9" id="9"/>
          <p:cNvSpPr txBox="true"/>
          <p:nvPr/>
        </p:nvSpPr>
        <p:spPr>
          <a:xfrm rot="0">
            <a:off x="7601264" y="8111513"/>
            <a:ext cx="4383837"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Abdul Rahman Auf</a:t>
            </a:r>
          </a:p>
          <a:p>
            <a:pPr algn="ctr">
              <a:lnSpc>
                <a:spcPts val="3815"/>
              </a:lnSpc>
            </a:pPr>
            <a:r>
              <a:rPr lang="en-US" sz="2725">
                <a:solidFill>
                  <a:srgbClr val="FFFFFF"/>
                </a:solidFill>
                <a:latin typeface="Poppins Light Bold"/>
              </a:rPr>
              <a:t>(Treasurer)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005641" y="184487"/>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sp>
        <p:nvSpPr>
          <p:cNvPr name="TextBox 3" id="3"/>
          <p:cNvSpPr txBox="true"/>
          <p:nvPr/>
        </p:nvSpPr>
        <p:spPr>
          <a:xfrm rot="0">
            <a:off x="6924898" y="1028700"/>
            <a:ext cx="4438204" cy="847725"/>
          </a:xfrm>
          <a:prstGeom prst="rect">
            <a:avLst/>
          </a:prstGeom>
        </p:spPr>
        <p:txBody>
          <a:bodyPr anchor="t" rtlCol="false" tIns="0" lIns="0" bIns="0" rIns="0">
            <a:spAutoFit/>
          </a:bodyPr>
          <a:lstStyle/>
          <a:p>
            <a:pPr>
              <a:lnSpc>
                <a:spcPts val="6720"/>
              </a:lnSpc>
            </a:pPr>
            <a:r>
              <a:rPr lang="en-US" sz="5600">
                <a:solidFill>
                  <a:srgbClr val="FFFFFF"/>
                </a:solidFill>
                <a:latin typeface="Poppins Medium Bold"/>
              </a:rPr>
              <a:t>Project Staff</a:t>
            </a:r>
          </a:p>
        </p:txBody>
      </p:sp>
      <p:grpSp>
        <p:nvGrpSpPr>
          <p:cNvPr name="Group 4" id="4"/>
          <p:cNvGrpSpPr>
            <a:grpSpLocks noChangeAspect="true"/>
          </p:cNvGrpSpPr>
          <p:nvPr/>
        </p:nvGrpSpPr>
        <p:grpSpPr>
          <a:xfrm rot="0">
            <a:off x="8089838" y="2178186"/>
            <a:ext cx="2194568" cy="2194559"/>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0880" t="-143465" r="-37457" b="-91357"/>
              </a:stretch>
            </a:blipFill>
          </p:spPr>
        </p:sp>
      </p:grpSp>
      <p:sp>
        <p:nvSpPr>
          <p:cNvPr name="TextBox 6" id="6"/>
          <p:cNvSpPr txBox="true"/>
          <p:nvPr/>
        </p:nvSpPr>
        <p:spPr>
          <a:xfrm rot="0">
            <a:off x="7179510" y="4558765"/>
            <a:ext cx="4012558"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Muhammad Zawawi</a:t>
            </a:r>
          </a:p>
          <a:p>
            <a:pPr algn="ctr">
              <a:lnSpc>
                <a:spcPts val="3815"/>
              </a:lnSpc>
            </a:pPr>
            <a:r>
              <a:rPr lang="en-US" sz="2725">
                <a:solidFill>
                  <a:srgbClr val="FFFFFF"/>
                </a:solidFill>
                <a:latin typeface="Poppins Light Bold"/>
              </a:rPr>
              <a:t>(Project Manager)</a:t>
            </a:r>
          </a:p>
        </p:txBody>
      </p:sp>
      <p:grpSp>
        <p:nvGrpSpPr>
          <p:cNvPr name="Group 7" id="7"/>
          <p:cNvGrpSpPr>
            <a:grpSpLocks noChangeAspect="true"/>
          </p:cNvGrpSpPr>
          <p:nvPr/>
        </p:nvGrpSpPr>
        <p:grpSpPr>
          <a:xfrm rot="0">
            <a:off x="13214375" y="5915729"/>
            <a:ext cx="2137420" cy="2137411"/>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77877" t="-140287" r="-89747" b="-116547"/>
              </a:stretch>
            </a:blipFill>
          </p:spPr>
        </p:sp>
      </p:grpSp>
      <p:grpSp>
        <p:nvGrpSpPr>
          <p:cNvPr name="Group 9" id="9"/>
          <p:cNvGrpSpPr>
            <a:grpSpLocks noChangeAspect="true"/>
          </p:cNvGrpSpPr>
          <p:nvPr/>
        </p:nvGrpSpPr>
        <p:grpSpPr>
          <a:xfrm rot="0">
            <a:off x="8092595" y="5915827"/>
            <a:ext cx="2191811" cy="219180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3911" t="-22194" r="-30958" b="-79570"/>
              </a:stretch>
            </a:blipFill>
          </p:spPr>
        </p:sp>
      </p:grpSp>
      <p:grpSp>
        <p:nvGrpSpPr>
          <p:cNvPr name="Group 11" id="11"/>
          <p:cNvGrpSpPr>
            <a:grpSpLocks noChangeAspect="true"/>
          </p:cNvGrpSpPr>
          <p:nvPr/>
        </p:nvGrpSpPr>
        <p:grpSpPr>
          <a:xfrm rot="0">
            <a:off x="2990358" y="5915729"/>
            <a:ext cx="2191909" cy="2191900"/>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13" id="13"/>
          <p:cNvSpPr txBox="true"/>
          <p:nvPr/>
        </p:nvSpPr>
        <p:spPr>
          <a:xfrm rot="0">
            <a:off x="6839170" y="8293649"/>
            <a:ext cx="4693236"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Muhammad Hakimudeen</a:t>
            </a:r>
          </a:p>
          <a:p>
            <a:pPr algn="ctr">
              <a:lnSpc>
                <a:spcPts val="3815"/>
              </a:lnSpc>
            </a:pPr>
            <a:r>
              <a:rPr lang="en-US" sz="2725">
                <a:solidFill>
                  <a:srgbClr val="FFFFFF"/>
                </a:solidFill>
                <a:latin typeface="Poppins Light Bold"/>
              </a:rPr>
              <a:t>(Vice Project Manager)</a:t>
            </a:r>
          </a:p>
        </p:txBody>
      </p:sp>
      <p:sp>
        <p:nvSpPr>
          <p:cNvPr name="TextBox 14" id="14"/>
          <p:cNvSpPr txBox="true"/>
          <p:nvPr/>
        </p:nvSpPr>
        <p:spPr>
          <a:xfrm rot="0">
            <a:off x="1812997" y="8386910"/>
            <a:ext cx="4383837"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Adam Airil</a:t>
            </a:r>
          </a:p>
          <a:p>
            <a:pPr algn="ctr">
              <a:lnSpc>
                <a:spcPts val="3815"/>
              </a:lnSpc>
            </a:pPr>
            <a:r>
              <a:rPr lang="en-US" sz="2725">
                <a:solidFill>
                  <a:srgbClr val="FFFFFF"/>
                </a:solidFill>
                <a:latin typeface="Poppins Light Bold"/>
              </a:rPr>
              <a:t>(Secretary)</a:t>
            </a:r>
          </a:p>
        </p:txBody>
      </p:sp>
      <p:sp>
        <p:nvSpPr>
          <p:cNvPr name="TextBox 15" id="15"/>
          <p:cNvSpPr txBox="true"/>
          <p:nvPr/>
        </p:nvSpPr>
        <p:spPr>
          <a:xfrm rot="0">
            <a:off x="12091166" y="8386910"/>
            <a:ext cx="4383837"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Abdul Rahman Auf</a:t>
            </a:r>
          </a:p>
          <a:p>
            <a:pPr algn="ctr">
              <a:lnSpc>
                <a:spcPts val="3815"/>
              </a:lnSpc>
            </a:pPr>
            <a:r>
              <a:rPr lang="en-US" sz="2725">
                <a:solidFill>
                  <a:srgbClr val="FFFFFF"/>
                </a:solidFill>
                <a:latin typeface="Poppins Light Bold"/>
              </a:rPr>
              <a:t>(Treasurer)</a:t>
            </a:r>
          </a:p>
        </p:txBody>
      </p:sp>
      <p:sp>
        <p:nvSpPr>
          <p:cNvPr name="Freeform 16" id="16"/>
          <p:cNvSpPr/>
          <p:nvPr/>
        </p:nvSpPr>
        <p:spPr>
          <a:xfrm flipH="false" flipV="false" rot="6106220">
            <a:off x="667249" y="3714419"/>
            <a:ext cx="1844798" cy="1901854"/>
          </a:xfrm>
          <a:custGeom>
            <a:avLst/>
            <a:gdLst/>
            <a:ahLst/>
            <a:cxnLst/>
            <a:rect r="r" b="b" t="t" l="l"/>
            <a:pathLst>
              <a:path h="1901854" w="1844798">
                <a:moveTo>
                  <a:pt x="0" y="0"/>
                </a:moveTo>
                <a:lnTo>
                  <a:pt x="1844798" y="0"/>
                </a:lnTo>
                <a:lnTo>
                  <a:pt x="1844798" y="1901853"/>
                </a:lnTo>
                <a:lnTo>
                  <a:pt x="0" y="1901853"/>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3" id="3"/>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TextBox 4" id="4"/>
          <p:cNvSpPr txBox="true"/>
          <p:nvPr/>
        </p:nvSpPr>
        <p:spPr>
          <a:xfrm rot="0">
            <a:off x="1509056" y="3198463"/>
            <a:ext cx="13795442" cy="2940050"/>
          </a:xfrm>
          <a:prstGeom prst="rect">
            <a:avLst/>
          </a:prstGeom>
        </p:spPr>
        <p:txBody>
          <a:bodyPr anchor="t" rtlCol="false" tIns="0" lIns="0" bIns="0" rIns="0">
            <a:spAutoFit/>
          </a:bodyPr>
          <a:lstStyle/>
          <a:p>
            <a:pPr marL="496571" indent="-248285" lvl="1">
              <a:lnSpc>
                <a:spcPts val="3910"/>
              </a:lnSpc>
              <a:buFont typeface="Arial"/>
              <a:buChar char="•"/>
            </a:pPr>
            <a:r>
              <a:rPr lang="en-US" sz="2300">
                <a:solidFill>
                  <a:srgbClr val="FFFFFF"/>
                </a:solidFill>
                <a:latin typeface="Poppins Light"/>
              </a:rPr>
              <a:t>Data collection and preprocessing</a:t>
            </a:r>
          </a:p>
          <a:p>
            <a:pPr marL="496571" indent="-248285" lvl="1">
              <a:lnSpc>
                <a:spcPts val="3910"/>
              </a:lnSpc>
              <a:buFont typeface="Arial"/>
              <a:buChar char="•"/>
            </a:pPr>
            <a:r>
              <a:rPr lang="en-US" sz="2300">
                <a:solidFill>
                  <a:srgbClr val="FFFFFF"/>
                </a:solidFill>
                <a:latin typeface="Poppins Light"/>
              </a:rPr>
              <a:t>feature selection </a:t>
            </a:r>
          </a:p>
          <a:p>
            <a:pPr marL="496571" indent="-248285" lvl="1">
              <a:lnSpc>
                <a:spcPts val="3910"/>
              </a:lnSpc>
              <a:buFont typeface="Arial"/>
              <a:buChar char="•"/>
            </a:pPr>
            <a:r>
              <a:rPr lang="en-US" sz="2300">
                <a:solidFill>
                  <a:srgbClr val="FFFFFF"/>
                </a:solidFill>
                <a:latin typeface="Poppins Light"/>
              </a:rPr>
              <a:t>machine learning algorithms</a:t>
            </a:r>
          </a:p>
          <a:p>
            <a:pPr marL="496571" indent="-248285" lvl="1">
              <a:lnSpc>
                <a:spcPts val="3910"/>
              </a:lnSpc>
              <a:buFont typeface="Arial"/>
              <a:buChar char="•"/>
            </a:pPr>
            <a:r>
              <a:rPr lang="en-US" sz="2300">
                <a:solidFill>
                  <a:srgbClr val="FFFFFF"/>
                </a:solidFill>
                <a:latin typeface="Poppins Light"/>
              </a:rPr>
              <a:t>model training and evaluation</a:t>
            </a:r>
          </a:p>
          <a:p>
            <a:pPr marL="496571" indent="-248285" lvl="1">
              <a:lnSpc>
                <a:spcPts val="3910"/>
              </a:lnSpc>
              <a:buFont typeface="Arial"/>
              <a:buChar char="•"/>
            </a:pPr>
            <a:r>
              <a:rPr lang="en-US" sz="2300">
                <a:solidFill>
                  <a:srgbClr val="FFFFFF"/>
                </a:solidFill>
                <a:latin typeface="Poppins Light"/>
              </a:rPr>
              <a:t>integration with aircraft systems</a:t>
            </a:r>
          </a:p>
          <a:p>
            <a:pPr marL="496571" indent="-248285" lvl="1">
              <a:lnSpc>
                <a:spcPts val="3910"/>
              </a:lnSpc>
              <a:buFont typeface="Arial"/>
              <a:buChar char="•"/>
            </a:pPr>
            <a:r>
              <a:rPr lang="en-US" sz="2300">
                <a:solidFill>
                  <a:srgbClr val="FFFFFF"/>
                </a:solidFill>
                <a:latin typeface="Poppins Light"/>
              </a:rPr>
              <a:t>real-time monitoring</a:t>
            </a:r>
          </a:p>
        </p:txBody>
      </p:sp>
      <p:sp>
        <p:nvSpPr>
          <p:cNvPr name="TextBox 5" id="5"/>
          <p:cNvSpPr txBox="true"/>
          <p:nvPr/>
        </p:nvSpPr>
        <p:spPr>
          <a:xfrm rot="0">
            <a:off x="1509056" y="490880"/>
            <a:ext cx="13586656" cy="211455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Project Implementation &amp; Output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534700"/>
            <a:ext cx="13586656" cy="211455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Project Implementation &amp; Output</a:t>
            </a:r>
          </a:p>
        </p:txBody>
      </p:sp>
      <p:sp>
        <p:nvSpPr>
          <p:cNvPr name="Freeform 3" id="3"/>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4" id="4"/>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5" id="5"/>
          <p:cNvSpPr/>
          <p:nvPr/>
        </p:nvSpPr>
        <p:spPr>
          <a:xfrm flipH="false" flipV="false" rot="0">
            <a:off x="1509056" y="2559407"/>
            <a:ext cx="13109310" cy="7517110"/>
          </a:xfrm>
          <a:custGeom>
            <a:avLst/>
            <a:gdLst/>
            <a:ahLst/>
            <a:cxnLst/>
            <a:rect r="r" b="b" t="t" l="l"/>
            <a:pathLst>
              <a:path h="7517110" w="13109310">
                <a:moveTo>
                  <a:pt x="0" y="0"/>
                </a:moveTo>
                <a:lnTo>
                  <a:pt x="13109310" y="0"/>
                </a:lnTo>
                <a:lnTo>
                  <a:pt x="13109310" y="7517110"/>
                </a:lnTo>
                <a:lnTo>
                  <a:pt x="0" y="7517110"/>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534700"/>
            <a:ext cx="13586656" cy="211455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Project Implementation &amp; Output</a:t>
            </a:r>
          </a:p>
        </p:txBody>
      </p:sp>
      <p:sp>
        <p:nvSpPr>
          <p:cNvPr name="Freeform 3" id="3"/>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4" id="4"/>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5" id="5"/>
          <p:cNvSpPr/>
          <p:nvPr/>
        </p:nvSpPr>
        <p:spPr>
          <a:xfrm flipH="false" flipV="false" rot="0">
            <a:off x="1509056" y="2649250"/>
            <a:ext cx="13476242" cy="7456398"/>
          </a:xfrm>
          <a:custGeom>
            <a:avLst/>
            <a:gdLst/>
            <a:ahLst/>
            <a:cxnLst/>
            <a:rect r="r" b="b" t="t" l="l"/>
            <a:pathLst>
              <a:path h="7456398" w="13476242">
                <a:moveTo>
                  <a:pt x="0" y="0"/>
                </a:moveTo>
                <a:lnTo>
                  <a:pt x="13476242" y="0"/>
                </a:lnTo>
                <a:lnTo>
                  <a:pt x="13476242" y="7456397"/>
                </a:lnTo>
                <a:lnTo>
                  <a:pt x="0" y="7456397"/>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534700"/>
            <a:ext cx="13586656" cy="211455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Project Implementation &amp; Output</a:t>
            </a:r>
          </a:p>
        </p:txBody>
      </p:sp>
      <p:sp>
        <p:nvSpPr>
          <p:cNvPr name="Freeform 3" id="3"/>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4" id="4"/>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5" id="5"/>
          <p:cNvSpPr/>
          <p:nvPr/>
        </p:nvSpPr>
        <p:spPr>
          <a:xfrm flipH="false" flipV="false" rot="0">
            <a:off x="1028700" y="2649250"/>
            <a:ext cx="9852512" cy="7331062"/>
          </a:xfrm>
          <a:custGeom>
            <a:avLst/>
            <a:gdLst/>
            <a:ahLst/>
            <a:cxnLst/>
            <a:rect r="r" b="b" t="t" l="l"/>
            <a:pathLst>
              <a:path h="7331062" w="9852512">
                <a:moveTo>
                  <a:pt x="0" y="0"/>
                </a:moveTo>
                <a:lnTo>
                  <a:pt x="9852512" y="0"/>
                </a:lnTo>
                <a:lnTo>
                  <a:pt x="9852512" y="7331062"/>
                </a:lnTo>
                <a:lnTo>
                  <a:pt x="0" y="7331062"/>
                </a:lnTo>
                <a:lnTo>
                  <a:pt x="0" y="0"/>
                </a:lnTo>
                <a:close/>
              </a:path>
            </a:pathLst>
          </a:custGeom>
          <a:blipFill>
            <a:blip r:embed="rId4"/>
            <a:stretch>
              <a:fillRect l="0" t="-6578" r="0" b="-6578"/>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15996379" y="4589202"/>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653743" y="588923"/>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1962896" y="3130801"/>
            <a:ext cx="1894871"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Benefits</a:t>
            </a:r>
          </a:p>
        </p:txBody>
      </p:sp>
      <p:sp>
        <p:nvSpPr>
          <p:cNvPr name="TextBox 5" id="5"/>
          <p:cNvSpPr txBox="true"/>
          <p:nvPr/>
        </p:nvSpPr>
        <p:spPr>
          <a:xfrm rot="0">
            <a:off x="1509056" y="1063337"/>
            <a:ext cx="13586656"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Conclusion</a:t>
            </a:r>
          </a:p>
        </p:txBody>
      </p:sp>
      <p:sp>
        <p:nvSpPr>
          <p:cNvPr name="TextBox 6" id="6"/>
          <p:cNvSpPr txBox="true"/>
          <p:nvPr/>
        </p:nvSpPr>
        <p:spPr>
          <a:xfrm rot="0">
            <a:off x="1811616" y="3868708"/>
            <a:ext cx="13795442" cy="3930650"/>
          </a:xfrm>
          <a:prstGeom prst="rect">
            <a:avLst/>
          </a:prstGeom>
        </p:spPr>
        <p:txBody>
          <a:bodyPr anchor="t" rtlCol="false" tIns="0" lIns="0" bIns="0" rIns="0">
            <a:spAutoFit/>
          </a:bodyPr>
          <a:lstStyle/>
          <a:p>
            <a:pPr marL="496571" indent="-248285" lvl="1">
              <a:lnSpc>
                <a:spcPts val="3910"/>
              </a:lnSpc>
              <a:buFont typeface="Arial"/>
              <a:buChar char="•"/>
            </a:pPr>
            <a:r>
              <a:rPr lang="en-US" sz="2300">
                <a:solidFill>
                  <a:srgbClr val="FFFFFF"/>
                </a:solidFill>
                <a:latin typeface="Poppins Light"/>
              </a:rPr>
              <a:t>By u</a:t>
            </a:r>
            <a:r>
              <a:rPr lang="en-US" sz="2300">
                <a:solidFill>
                  <a:srgbClr val="FFFFFF"/>
                </a:solidFill>
                <a:latin typeface="Poppins Light"/>
              </a:rPr>
              <a:t>sing the LSTM technique, the problems in aircraft predictive maintenance can be solved efficiently.</a:t>
            </a:r>
          </a:p>
          <a:p>
            <a:pPr marL="496571" indent="-248285" lvl="1">
              <a:lnSpc>
                <a:spcPts val="3910"/>
              </a:lnSpc>
              <a:buFont typeface="Arial"/>
              <a:buChar char="•"/>
            </a:pPr>
            <a:r>
              <a:rPr lang="en-US" sz="2300">
                <a:solidFill>
                  <a:srgbClr val="FFFFFF"/>
                </a:solidFill>
                <a:latin typeface="Poppins Light"/>
              </a:rPr>
              <a:t>It can be used to forecast the remaining usable life (RUL) of aircraft engines which is it can :</a:t>
            </a:r>
          </a:p>
          <a:p>
            <a:pPr marL="993141" indent="-331047" lvl="2">
              <a:lnSpc>
                <a:spcPts val="3910"/>
              </a:lnSpc>
              <a:buFont typeface="Arial"/>
              <a:buChar char="⚬"/>
            </a:pPr>
            <a:r>
              <a:rPr lang="en-US" sz="2300">
                <a:solidFill>
                  <a:srgbClr val="FFFFFF"/>
                </a:solidFill>
                <a:latin typeface="Poppins Light"/>
              </a:rPr>
              <a:t>help engineers to schedule maintenance before the machine fails.</a:t>
            </a:r>
          </a:p>
          <a:p>
            <a:pPr marL="993141" indent="-331047" lvl="2">
              <a:lnSpc>
                <a:spcPts val="3910"/>
              </a:lnSpc>
              <a:buFont typeface="Arial"/>
              <a:buChar char="⚬"/>
            </a:pPr>
            <a:r>
              <a:rPr lang="en-US" sz="2300">
                <a:solidFill>
                  <a:srgbClr val="FFFFFF"/>
                </a:solidFill>
                <a:latin typeface="Poppins Light"/>
              </a:rPr>
              <a:t>help to reduce costs which engineers can identify components that are nearing the end of their life.</a:t>
            </a:r>
          </a:p>
          <a:p>
            <a:pPr marL="993141" indent="-331047" lvl="2">
              <a:lnSpc>
                <a:spcPts val="3910"/>
              </a:lnSpc>
              <a:buFont typeface="Arial"/>
              <a:buChar char="⚬"/>
            </a:pPr>
            <a:r>
              <a:rPr lang="en-US" sz="2300">
                <a:solidFill>
                  <a:srgbClr val="FFFFFF"/>
                </a:solidFill>
                <a:latin typeface="Poppins Light"/>
              </a:rPr>
              <a:t>help to improve safety by preventing accidents. The engineers can identify machines that are at risk of failure.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4219575"/>
            <a:ext cx="11646135" cy="18383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Thank You</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9603959" y="1227638"/>
          <a:ext cx="6708607" cy="7831724"/>
        </p:xfrm>
        <a:graphic>
          <a:graphicData uri="http://schemas.openxmlformats.org/drawingml/2006/table">
            <a:tbl>
              <a:tblPr/>
              <a:tblGrid>
                <a:gridCol w="6144502"/>
              </a:tblGrid>
              <a:tr h="1305287">
                <a:tc>
                  <a:txBody>
                    <a:bodyPr anchor="t" rtlCol="false"/>
                    <a:lstStyle/>
                    <a:p>
                      <a:pPr algn="l">
                        <a:lnSpc>
                          <a:spcPts val="3919"/>
                        </a:lnSpc>
                        <a:defRPr/>
                      </a:pPr>
                      <a:r>
                        <a:rPr lang="en-US" sz="2799">
                          <a:solidFill>
                            <a:srgbClr val="FFFFFF"/>
                          </a:solidFill>
                          <a:latin typeface="Poppins Light Bold"/>
                        </a:rPr>
                        <a:t>1) Background &amp; Case Study (Intro)</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919"/>
                        </a:lnSpc>
                        <a:defRPr/>
                      </a:pPr>
                      <a:r>
                        <a:rPr lang="en-US" sz="2799">
                          <a:solidFill>
                            <a:srgbClr val="FFFFFF"/>
                          </a:solidFill>
                          <a:latin typeface="Poppins Light Bold"/>
                        </a:rPr>
                        <a:t>2) Detail about software used</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919"/>
                        </a:lnSpc>
                        <a:defRPr/>
                      </a:pPr>
                      <a:r>
                        <a:rPr lang="en-US" sz="2799">
                          <a:solidFill>
                            <a:srgbClr val="FFFFFF"/>
                          </a:solidFill>
                          <a:latin typeface="Poppins Light Bold"/>
                        </a:rPr>
                        <a:t>3) Detail on AI Project Management</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919"/>
                        </a:lnSpc>
                        <a:defRPr/>
                      </a:pPr>
                      <a:r>
                        <a:rPr lang="en-US" sz="2799">
                          <a:solidFill>
                            <a:srgbClr val="FFFFFF"/>
                          </a:solidFill>
                          <a:latin typeface="Poppins Light Bold"/>
                        </a:rPr>
                        <a:t>4) Flow, Algorithm &amp; Problem Solving</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919"/>
                        </a:lnSpc>
                        <a:defRPr/>
                      </a:pPr>
                      <a:r>
                        <a:rPr lang="en-US" sz="2799">
                          <a:solidFill>
                            <a:srgbClr val="FFFFFF"/>
                          </a:solidFill>
                          <a:latin typeface="Poppins Light Bold"/>
                        </a:rPr>
                        <a:t>5) Project Implementation &amp; Output</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19050">
                      <a:solidFill>
                        <a:srgbClr val="10B5BF"/>
                      </a:solidFill>
                      <a:prstDash val="solid"/>
                      <a:round/>
                      <a:headEnd type="none" w="med" len="med"/>
                      <a:tailEnd type="none" w="med" len="med"/>
                    </a:lnB>
                  </a:tcPr>
                </a:tc>
              </a:tr>
              <a:tr h="1305287">
                <a:tc>
                  <a:txBody>
                    <a:bodyPr anchor="t" rtlCol="false"/>
                    <a:lstStyle/>
                    <a:p>
                      <a:pPr algn="l">
                        <a:lnSpc>
                          <a:spcPts val="3919"/>
                        </a:lnSpc>
                        <a:defRPr/>
                      </a:pPr>
                      <a:r>
                        <a:rPr lang="en-US" sz="2799">
                          <a:solidFill>
                            <a:srgbClr val="FFFFFF"/>
                          </a:solidFill>
                          <a:latin typeface="Poppins Light Bold"/>
                        </a:rPr>
                        <a:t>6) Conclusion</a:t>
                      </a:r>
                      <a:endParaRPr lang="en-US" sz="1100"/>
                    </a:p>
                  </a:txBody>
                  <a:tcPr marL="0" marR="0" marT="0" marB="0" anchor="ctr">
                    <a:lnL cmpd="sng" algn="ctr" cap="flat" w="0">
                      <a:solidFill>
                        <a:srgbClr val="10B5BF"/>
                      </a:solidFill>
                      <a:prstDash val="solid"/>
                      <a:round/>
                      <a:headEnd type="none" w="med" len="med"/>
                      <a:tailEnd type="none" w="med" len="med"/>
                    </a:lnL>
                    <a:lnR cmpd="sng" algn="ctr" cap="flat" w="0">
                      <a:solidFill>
                        <a:srgbClr val="10B5BF"/>
                      </a:solidFill>
                      <a:prstDash val="solid"/>
                      <a:round/>
                      <a:headEnd type="none" w="med" len="med"/>
                      <a:tailEnd type="none" w="med" len="med"/>
                    </a:lnR>
                    <a:lnT cmpd="sng" algn="ctr" cap="flat" w="19050">
                      <a:solidFill>
                        <a:srgbClr val="10B5BF"/>
                      </a:solidFill>
                      <a:prstDash val="solid"/>
                      <a:round/>
                      <a:headEnd type="none" w="med" len="med"/>
                      <a:tailEnd type="none" w="med" len="med"/>
                    </a:lnT>
                    <a:lnB cmpd="sng" algn="ctr" cap="flat" w="0">
                      <a:solidFill>
                        <a:srgbClr val="10B5BF"/>
                      </a:solidFill>
                      <a:prstDash val="solid"/>
                      <a:round/>
                      <a:headEnd type="none" w="med" len="med"/>
                      <a:tailEnd type="none" w="med" len="med"/>
                    </a:lnB>
                  </a:tcPr>
                </a:tc>
              </a:tr>
            </a:tbl>
          </a:graphicData>
        </a:graphic>
      </p:graphicFrame>
      <p:grpSp>
        <p:nvGrpSpPr>
          <p:cNvPr name="Group 4" id="4"/>
          <p:cNvGrpSpPr/>
          <p:nvPr/>
        </p:nvGrpSpPr>
        <p:grpSpPr>
          <a:xfrm rot="0">
            <a:off x="1638300" y="1694119"/>
            <a:ext cx="6077873" cy="2464158"/>
            <a:chOff x="0" y="0"/>
            <a:chExt cx="8103830" cy="3285543"/>
          </a:xfrm>
        </p:grpSpPr>
        <p:sp>
          <p:nvSpPr>
            <p:cNvPr name="TextBox 5" id="5"/>
            <p:cNvSpPr txBox="true"/>
            <p:nvPr/>
          </p:nvSpPr>
          <p:spPr>
            <a:xfrm rot="0">
              <a:off x="0" y="266641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What you need to know</a:t>
              </a:r>
            </a:p>
          </p:txBody>
        </p:sp>
        <p:sp>
          <p:nvSpPr>
            <p:cNvPr name="TextBox 6" id="6"/>
            <p:cNvSpPr txBox="true"/>
            <p:nvPr/>
          </p:nvSpPr>
          <p:spPr>
            <a:xfrm rot="0">
              <a:off x="0" y="0"/>
              <a:ext cx="810383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Content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572191" y="5657200"/>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2"/>
            <a:stretch>
              <a:fillRect l="0" t="0" r="0" b="0"/>
            </a:stretch>
          </a:blipFill>
        </p:spPr>
      </p:sp>
      <p:sp>
        <p:nvSpPr>
          <p:cNvPr name="Freeform 3" id="3"/>
          <p:cNvSpPr/>
          <p:nvPr/>
        </p:nvSpPr>
        <p:spPr>
          <a:xfrm flipH="false" flipV="false" rot="-479821">
            <a:off x="15217527" y="-414324"/>
            <a:ext cx="3477167" cy="2886049"/>
          </a:xfrm>
          <a:custGeom>
            <a:avLst/>
            <a:gdLst/>
            <a:ahLst/>
            <a:cxnLst/>
            <a:rect r="r" b="b" t="t" l="l"/>
            <a:pathLst>
              <a:path h="2886049" w="3477167">
                <a:moveTo>
                  <a:pt x="0" y="0"/>
                </a:moveTo>
                <a:lnTo>
                  <a:pt x="3477167" y="0"/>
                </a:lnTo>
                <a:lnTo>
                  <a:pt x="3477167" y="2886048"/>
                </a:lnTo>
                <a:lnTo>
                  <a:pt x="0" y="2886048"/>
                </a:lnTo>
                <a:lnTo>
                  <a:pt x="0" y="0"/>
                </a:lnTo>
                <a:close/>
              </a:path>
            </a:pathLst>
          </a:custGeom>
          <a:blipFill>
            <a:blip r:embed="rId3"/>
            <a:stretch>
              <a:fillRect l="0" t="0" r="0" b="0"/>
            </a:stretch>
          </a:blipFill>
        </p:spPr>
      </p:sp>
      <p:grpSp>
        <p:nvGrpSpPr>
          <p:cNvPr name="Group 4" id="4"/>
          <p:cNvGrpSpPr/>
          <p:nvPr/>
        </p:nvGrpSpPr>
        <p:grpSpPr>
          <a:xfrm rot="0">
            <a:off x="-590543" y="3649277"/>
            <a:ext cx="19469086" cy="2988445"/>
            <a:chOff x="0" y="0"/>
            <a:chExt cx="25958781" cy="3984594"/>
          </a:xfrm>
        </p:grpSpPr>
        <p:sp>
          <p:nvSpPr>
            <p:cNvPr name="TextBox 5" id="5"/>
            <p:cNvSpPr txBox="true"/>
            <p:nvPr/>
          </p:nvSpPr>
          <p:spPr>
            <a:xfrm rot="0">
              <a:off x="806151" y="0"/>
              <a:ext cx="24346480" cy="1460500"/>
            </a:xfrm>
            <a:prstGeom prst="rect">
              <a:avLst/>
            </a:prstGeom>
          </p:spPr>
          <p:txBody>
            <a:bodyPr anchor="t" rtlCol="false" tIns="0" lIns="0" bIns="0" rIns="0">
              <a:spAutoFit/>
            </a:bodyPr>
            <a:lstStyle/>
            <a:p>
              <a:pPr algn="ctr">
                <a:lnSpc>
                  <a:spcPts val="8640"/>
                </a:lnSpc>
              </a:pPr>
              <a:r>
                <a:rPr lang="en-US" sz="7200">
                  <a:solidFill>
                    <a:srgbClr val="FFFFFF"/>
                  </a:solidFill>
                  <a:latin typeface="Poppins Medium Bold"/>
                </a:rPr>
                <a:t>1)Background &amp; Case Study</a:t>
              </a:r>
            </a:p>
          </p:txBody>
        </p:sp>
        <p:sp>
          <p:nvSpPr>
            <p:cNvPr name="TextBox 6" id="6"/>
            <p:cNvSpPr txBox="true"/>
            <p:nvPr/>
          </p:nvSpPr>
          <p:spPr>
            <a:xfrm rot="0">
              <a:off x="0" y="2524094"/>
              <a:ext cx="25958781" cy="1460500"/>
            </a:xfrm>
            <a:prstGeom prst="rect">
              <a:avLst/>
            </a:prstGeom>
          </p:spPr>
          <p:txBody>
            <a:bodyPr anchor="t" rtlCol="false" tIns="0" lIns="0" bIns="0" rIns="0">
              <a:spAutoFit/>
            </a:bodyPr>
            <a:lstStyle/>
            <a:p>
              <a:pPr algn="ctr">
                <a:lnSpc>
                  <a:spcPts val="8640"/>
                </a:lnSpc>
              </a:pPr>
              <a:r>
                <a:rPr lang="en-US" sz="7200">
                  <a:solidFill>
                    <a:srgbClr val="FFFFFF"/>
                  </a:solidFill>
                  <a:latin typeface="Poppins Medium Bold"/>
                </a:rPr>
                <a:t>2)Detail about Software Used</a:t>
              </a:r>
            </a:p>
          </p:txBody>
        </p:sp>
      </p:grpSp>
      <p:grpSp>
        <p:nvGrpSpPr>
          <p:cNvPr name="Group 7" id="7"/>
          <p:cNvGrpSpPr>
            <a:grpSpLocks noChangeAspect="true"/>
          </p:cNvGrpSpPr>
          <p:nvPr/>
        </p:nvGrpSpPr>
        <p:grpSpPr>
          <a:xfrm rot="0">
            <a:off x="5911823" y="7963437"/>
            <a:ext cx="1294868" cy="129486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3911" t="-22194" r="-30958" b="-79570"/>
              </a:stretch>
            </a:blipFill>
          </p:spPr>
        </p:sp>
      </p:grpSp>
      <p:sp>
        <p:nvSpPr>
          <p:cNvPr name="TextBox 9" id="9"/>
          <p:cNvSpPr txBox="true"/>
          <p:nvPr/>
        </p:nvSpPr>
        <p:spPr>
          <a:xfrm rot="0">
            <a:off x="7682941" y="8113261"/>
            <a:ext cx="4693236"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Muhammad Hakimudeen</a:t>
            </a:r>
          </a:p>
          <a:p>
            <a:pPr algn="ctr">
              <a:lnSpc>
                <a:spcPts val="3815"/>
              </a:lnSpc>
            </a:pPr>
            <a:r>
              <a:rPr lang="en-US" sz="2725">
                <a:solidFill>
                  <a:srgbClr val="FFFFFF"/>
                </a:solidFill>
                <a:latin typeface="Poppins Light Bold"/>
              </a:rPr>
              <a:t>(Vice Project Manager)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1063337"/>
            <a:ext cx="13586656"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Background &amp; Case Study</a:t>
            </a:r>
          </a:p>
        </p:txBody>
      </p:sp>
      <p:sp>
        <p:nvSpPr>
          <p:cNvPr name="Freeform 3" id="3"/>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4" id="4"/>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TextBox 5" id="5"/>
          <p:cNvSpPr txBox="true"/>
          <p:nvPr/>
        </p:nvSpPr>
        <p:spPr>
          <a:xfrm rot="0">
            <a:off x="1047326" y="2646552"/>
            <a:ext cx="15072983" cy="5308581"/>
          </a:xfrm>
          <a:prstGeom prst="rect">
            <a:avLst/>
          </a:prstGeom>
        </p:spPr>
        <p:txBody>
          <a:bodyPr anchor="t" rtlCol="false" tIns="0" lIns="0" bIns="0" rIns="0">
            <a:spAutoFit/>
          </a:bodyPr>
          <a:lstStyle/>
          <a:p>
            <a:pPr>
              <a:lnSpc>
                <a:spcPts val="3572"/>
              </a:lnSpc>
            </a:pPr>
          </a:p>
          <a:p>
            <a:pPr>
              <a:lnSpc>
                <a:spcPts val="3572"/>
              </a:lnSpc>
            </a:pPr>
            <a:r>
              <a:rPr lang="en-US" sz="2551">
                <a:solidFill>
                  <a:srgbClr val="FFFFFF"/>
                </a:solidFill>
                <a:latin typeface="Poppins Light"/>
              </a:rPr>
              <a:t>Hybrid prediction models, fusing various machine learning algorithms like genetic algorithms and neural networks, bring precision and reliability to transportation maintenance forecasts. They offer cost reduction and enhanced safety through early issue detection.</a:t>
            </a:r>
          </a:p>
          <a:p>
            <a:pPr>
              <a:lnSpc>
                <a:spcPts val="3572"/>
              </a:lnSpc>
            </a:pPr>
          </a:p>
          <a:p>
            <a:pPr>
              <a:lnSpc>
                <a:spcPts val="3572"/>
              </a:lnSpc>
            </a:pPr>
            <a:r>
              <a:rPr lang="en-US" sz="2551">
                <a:solidFill>
                  <a:srgbClr val="FFFFFF"/>
                </a:solidFill>
                <a:latin typeface="Poppins Light"/>
              </a:rPr>
              <a:t>Motivated by the surge in mid-aircraft crashes, we initiated a project employing recurrent neural networks (RNNs) for predictive maintenance. Our focus is on predicting aircraft engines' remaining useful lives (RUL), providing airlines with a proactive tool for enhanced safety and significant cost savings. The hybrid design of our models, combining single multi-layer perceptron neural networks with radial basis functions, offers nuanced insights for maintenance planning, marking a transformative step in aviation efficiency.</a:t>
            </a:r>
          </a:p>
          <a:p>
            <a:pPr>
              <a:lnSpc>
                <a:spcPts val="357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15996379" y="4589202"/>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653743" y="588923"/>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1509056" y="1063337"/>
            <a:ext cx="13586656"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Detail about software used</a:t>
            </a:r>
          </a:p>
        </p:txBody>
      </p:sp>
      <p:sp>
        <p:nvSpPr>
          <p:cNvPr name="TextBox 5" id="5"/>
          <p:cNvSpPr txBox="true"/>
          <p:nvPr/>
        </p:nvSpPr>
        <p:spPr>
          <a:xfrm rot="0">
            <a:off x="1565632" y="2508222"/>
            <a:ext cx="34691820" cy="5156257"/>
          </a:xfrm>
          <a:prstGeom prst="rect">
            <a:avLst/>
          </a:prstGeom>
        </p:spPr>
        <p:txBody>
          <a:bodyPr anchor="t" rtlCol="false" tIns="0" lIns="0" bIns="0" rIns="0">
            <a:spAutoFit/>
          </a:bodyPr>
          <a:lstStyle/>
          <a:p>
            <a:pPr marL="1267931" indent="-633966" lvl="1">
              <a:lnSpc>
                <a:spcPts val="8221"/>
              </a:lnSpc>
              <a:buFont typeface="Arial"/>
              <a:buChar char="•"/>
            </a:pPr>
            <a:r>
              <a:rPr lang="en-US" sz="5872">
                <a:solidFill>
                  <a:srgbClr val="FFFFFF"/>
                </a:solidFill>
                <a:latin typeface="Poppins Light"/>
              </a:rPr>
              <a:t>core tools : matlab</a:t>
            </a:r>
          </a:p>
          <a:p>
            <a:pPr marL="1267931" indent="-633966" lvl="1">
              <a:lnSpc>
                <a:spcPts val="8221"/>
              </a:lnSpc>
              <a:buFont typeface="Arial"/>
              <a:buChar char="•"/>
            </a:pPr>
            <a:r>
              <a:rPr lang="en-US" sz="5872">
                <a:solidFill>
                  <a:srgbClr val="FFFFFF"/>
                </a:solidFill>
                <a:latin typeface="Poppins Light"/>
              </a:rPr>
              <a:t>Deep learning toolbox</a:t>
            </a:r>
          </a:p>
          <a:p>
            <a:pPr marL="1267931" indent="-633966" lvl="1">
              <a:lnSpc>
                <a:spcPts val="8221"/>
              </a:lnSpc>
              <a:buFont typeface="Arial"/>
              <a:buChar char="•"/>
            </a:pPr>
            <a:r>
              <a:rPr lang="en-US" sz="5872">
                <a:solidFill>
                  <a:srgbClr val="FFFFFF"/>
                </a:solidFill>
                <a:latin typeface="Poppins Light"/>
              </a:rPr>
              <a:t>Neural network toolbox</a:t>
            </a:r>
          </a:p>
          <a:p>
            <a:pPr marL="1267931" indent="-633966" lvl="1">
              <a:lnSpc>
                <a:spcPts val="8221"/>
              </a:lnSpc>
              <a:buFont typeface="Arial"/>
              <a:buChar char="•"/>
            </a:pPr>
            <a:r>
              <a:rPr lang="en-US" sz="5872">
                <a:solidFill>
                  <a:srgbClr val="FFFFFF"/>
                </a:solidFill>
                <a:latin typeface="Poppins Light"/>
              </a:rPr>
              <a:t>matlab graph and chart tool</a:t>
            </a:r>
          </a:p>
          <a:p>
            <a:pPr marL="1267929" indent="-633965" lvl="1">
              <a:lnSpc>
                <a:spcPts val="8221"/>
              </a:lnSpc>
              <a:buFont typeface="Arial"/>
              <a:buChar char="•"/>
            </a:pPr>
            <a:r>
              <a:rPr lang="en-US" sz="5872">
                <a:solidFill>
                  <a:srgbClr val="FFFFFF"/>
                </a:solidFill>
                <a:latin typeface="Poppins Light"/>
              </a:rPr>
              <a:t>pycharm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905000" y="501557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007567" y="4048125"/>
            <a:ext cx="12272866" cy="2190750"/>
          </a:xfrm>
          <a:prstGeom prst="rect">
            <a:avLst/>
          </a:prstGeom>
        </p:spPr>
        <p:txBody>
          <a:bodyPr anchor="t" rtlCol="false" tIns="0" lIns="0" bIns="0" rIns="0">
            <a:spAutoFit/>
          </a:bodyPr>
          <a:lstStyle/>
          <a:p>
            <a:pPr algn="ctr">
              <a:lnSpc>
                <a:spcPts val="8640"/>
              </a:lnSpc>
            </a:pPr>
            <a:r>
              <a:rPr lang="en-US" sz="7200">
                <a:solidFill>
                  <a:srgbClr val="FFFFFF"/>
                </a:solidFill>
                <a:latin typeface="Poppins Medium Bold"/>
              </a:rPr>
              <a:t>3) Detail on AI Project Management </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7191203" y="7967148"/>
            <a:ext cx="1291157" cy="1291152"/>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7" id="7"/>
          <p:cNvSpPr txBox="true"/>
          <p:nvPr/>
        </p:nvSpPr>
        <p:spPr>
          <a:xfrm rot="0">
            <a:off x="8859953" y="8115116"/>
            <a:ext cx="2236844" cy="947590"/>
          </a:xfrm>
          <a:prstGeom prst="rect">
            <a:avLst/>
          </a:prstGeom>
        </p:spPr>
        <p:txBody>
          <a:bodyPr anchor="t" rtlCol="false" tIns="0" lIns="0" bIns="0" rIns="0">
            <a:spAutoFit/>
          </a:bodyPr>
          <a:lstStyle/>
          <a:p>
            <a:pPr algn="ctr">
              <a:lnSpc>
                <a:spcPts val="3815"/>
              </a:lnSpc>
            </a:pPr>
            <a:r>
              <a:rPr lang="en-US" sz="2725">
                <a:solidFill>
                  <a:srgbClr val="FFFFFF"/>
                </a:solidFill>
                <a:latin typeface="Poppins Light Bold"/>
              </a:rPr>
              <a:t>Adam Airil</a:t>
            </a:r>
          </a:p>
          <a:p>
            <a:pPr algn="ctr">
              <a:lnSpc>
                <a:spcPts val="3815"/>
              </a:lnSpc>
            </a:pPr>
            <a:r>
              <a:rPr lang="en-US" sz="2725">
                <a:solidFill>
                  <a:srgbClr val="FFFFFF"/>
                </a:solidFill>
                <a:latin typeface="Poppins Light Bold"/>
              </a:rPr>
              <a:t>(Secretary)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509056" y="2530187"/>
            <a:ext cx="2552556"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Initiating</a:t>
            </a:r>
          </a:p>
        </p:txBody>
      </p:sp>
      <p:sp>
        <p:nvSpPr>
          <p:cNvPr name="TextBox 3" id="3"/>
          <p:cNvSpPr txBox="true"/>
          <p:nvPr/>
        </p:nvSpPr>
        <p:spPr>
          <a:xfrm rot="0">
            <a:off x="1509056" y="1063337"/>
            <a:ext cx="13586656"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5-Phase Project Flow</a:t>
            </a:r>
          </a:p>
        </p:txBody>
      </p:sp>
      <p:sp>
        <p:nvSpPr>
          <p:cNvPr name="TextBox 4" id="4"/>
          <p:cNvSpPr txBox="true"/>
          <p:nvPr/>
        </p:nvSpPr>
        <p:spPr>
          <a:xfrm rot="0">
            <a:off x="1391668" y="3501737"/>
            <a:ext cx="2548975" cy="1323975"/>
          </a:xfrm>
          <a:prstGeom prst="rect">
            <a:avLst/>
          </a:prstGeom>
        </p:spPr>
        <p:txBody>
          <a:bodyPr anchor="t" rtlCol="false" tIns="0" lIns="0" bIns="0" rIns="0">
            <a:spAutoFit/>
          </a:bodyPr>
          <a:lstStyle/>
          <a:p>
            <a:pPr marL="388623" indent="-194312" lvl="1">
              <a:lnSpc>
                <a:spcPts val="2160"/>
              </a:lnSpc>
              <a:buFont typeface="Arial"/>
              <a:buChar char="•"/>
            </a:pPr>
            <a:r>
              <a:rPr lang="en-US" sz="1800">
                <a:solidFill>
                  <a:srgbClr val="FFFFFF"/>
                </a:solidFill>
                <a:latin typeface="Poppins Light"/>
              </a:rPr>
              <a:t>Identify willing stakeholders.</a:t>
            </a:r>
          </a:p>
          <a:p>
            <a:pPr>
              <a:lnSpc>
                <a:spcPts val="2160"/>
              </a:lnSpc>
            </a:pPr>
          </a:p>
          <a:p>
            <a:pPr marL="388623" indent="-194312" lvl="1">
              <a:lnSpc>
                <a:spcPts val="2160"/>
              </a:lnSpc>
              <a:buFont typeface="Arial"/>
              <a:buChar char="•"/>
            </a:pPr>
            <a:r>
              <a:rPr lang="en-US" sz="1800">
                <a:solidFill>
                  <a:srgbClr val="FFFFFF"/>
                </a:solidFill>
                <a:latin typeface="Poppins Light"/>
              </a:rPr>
              <a:t>Develop project charter.</a:t>
            </a:r>
          </a:p>
        </p:txBody>
      </p:sp>
      <p:sp>
        <p:nvSpPr>
          <p:cNvPr name="Freeform 5" id="5"/>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6" id="6"/>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TextBox 7" id="7"/>
          <p:cNvSpPr txBox="true"/>
          <p:nvPr/>
        </p:nvSpPr>
        <p:spPr>
          <a:xfrm rot="0">
            <a:off x="4267581" y="2530187"/>
            <a:ext cx="2552556"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Planning</a:t>
            </a:r>
          </a:p>
        </p:txBody>
      </p:sp>
      <p:sp>
        <p:nvSpPr>
          <p:cNvPr name="TextBox 8" id="8"/>
          <p:cNvSpPr txBox="true"/>
          <p:nvPr/>
        </p:nvSpPr>
        <p:spPr>
          <a:xfrm rot="0">
            <a:off x="7026106" y="2530187"/>
            <a:ext cx="2552556"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Executing</a:t>
            </a:r>
          </a:p>
        </p:txBody>
      </p:sp>
      <p:sp>
        <p:nvSpPr>
          <p:cNvPr name="TextBox 9" id="9"/>
          <p:cNvSpPr txBox="true"/>
          <p:nvPr/>
        </p:nvSpPr>
        <p:spPr>
          <a:xfrm rot="0">
            <a:off x="9784632" y="2530187"/>
            <a:ext cx="2552556"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Monitoring</a:t>
            </a:r>
          </a:p>
        </p:txBody>
      </p:sp>
      <p:sp>
        <p:nvSpPr>
          <p:cNvPr name="TextBox 10" id="10"/>
          <p:cNvSpPr txBox="true"/>
          <p:nvPr/>
        </p:nvSpPr>
        <p:spPr>
          <a:xfrm rot="0">
            <a:off x="12543157" y="2530187"/>
            <a:ext cx="2552556" cy="523875"/>
          </a:xfrm>
          <a:prstGeom prst="rect">
            <a:avLst/>
          </a:prstGeom>
        </p:spPr>
        <p:txBody>
          <a:bodyPr anchor="t" rtlCol="false" tIns="0" lIns="0" bIns="0" rIns="0">
            <a:spAutoFit/>
          </a:bodyPr>
          <a:lstStyle/>
          <a:p>
            <a:pPr>
              <a:lnSpc>
                <a:spcPts val="4200"/>
              </a:lnSpc>
            </a:pPr>
            <a:r>
              <a:rPr lang="en-US" sz="3500">
                <a:solidFill>
                  <a:srgbClr val="10B5BF"/>
                </a:solidFill>
                <a:latin typeface="Poppins Medium"/>
              </a:rPr>
              <a:t>Closing</a:t>
            </a:r>
          </a:p>
        </p:txBody>
      </p:sp>
      <p:sp>
        <p:nvSpPr>
          <p:cNvPr name="TextBox 11" id="11"/>
          <p:cNvSpPr txBox="true"/>
          <p:nvPr/>
        </p:nvSpPr>
        <p:spPr>
          <a:xfrm rot="0">
            <a:off x="4175673" y="3501737"/>
            <a:ext cx="2548975" cy="5324475"/>
          </a:xfrm>
          <a:prstGeom prst="rect">
            <a:avLst/>
          </a:prstGeom>
        </p:spPr>
        <p:txBody>
          <a:bodyPr anchor="t" rtlCol="false" tIns="0" lIns="0" bIns="0" rIns="0">
            <a:spAutoFit/>
          </a:bodyPr>
          <a:lstStyle/>
          <a:p>
            <a:pPr marL="388623" indent="-194312" lvl="1">
              <a:lnSpc>
                <a:spcPts val="2160"/>
              </a:lnSpc>
              <a:buFont typeface="Arial"/>
              <a:buChar char="•"/>
            </a:pPr>
            <a:r>
              <a:rPr lang="en-US" sz="1800">
                <a:solidFill>
                  <a:srgbClr val="FFFFFF"/>
                </a:solidFill>
                <a:latin typeface="Poppins Light"/>
              </a:rPr>
              <a:t>Plan project management.</a:t>
            </a:r>
          </a:p>
          <a:p>
            <a:pPr>
              <a:lnSpc>
                <a:spcPts val="2160"/>
              </a:lnSpc>
            </a:pPr>
          </a:p>
          <a:p>
            <a:pPr marL="388623" indent="-194312" lvl="1">
              <a:lnSpc>
                <a:spcPts val="2160"/>
              </a:lnSpc>
              <a:buFont typeface="Arial"/>
              <a:buChar char="•"/>
            </a:pPr>
            <a:r>
              <a:rPr lang="en-US" sz="1800">
                <a:solidFill>
                  <a:srgbClr val="FFFFFF"/>
                </a:solidFill>
                <a:latin typeface="Poppins Light"/>
              </a:rPr>
              <a:t>Define scope management.</a:t>
            </a:r>
          </a:p>
          <a:p>
            <a:pPr>
              <a:lnSpc>
                <a:spcPts val="2160"/>
              </a:lnSpc>
            </a:pPr>
          </a:p>
          <a:p>
            <a:pPr marL="388623" indent="-194312" lvl="1">
              <a:lnSpc>
                <a:spcPts val="2160"/>
              </a:lnSpc>
              <a:buFont typeface="Arial"/>
              <a:buChar char="•"/>
            </a:pPr>
            <a:r>
              <a:rPr lang="en-US" sz="1800">
                <a:solidFill>
                  <a:srgbClr val="FFFFFF"/>
                </a:solidFill>
                <a:latin typeface="Poppins Light"/>
              </a:rPr>
              <a:t>Collect project requirements.</a:t>
            </a:r>
          </a:p>
          <a:p>
            <a:pPr>
              <a:lnSpc>
                <a:spcPts val="2160"/>
              </a:lnSpc>
            </a:pPr>
          </a:p>
          <a:p>
            <a:pPr marL="388623" indent="-194312" lvl="1">
              <a:lnSpc>
                <a:spcPts val="2160"/>
              </a:lnSpc>
              <a:buFont typeface="Arial"/>
              <a:buChar char="•"/>
            </a:pPr>
            <a:r>
              <a:rPr lang="en-US" sz="1800">
                <a:solidFill>
                  <a:srgbClr val="FFFFFF"/>
                </a:solidFill>
                <a:latin typeface="Poppins Light"/>
              </a:rPr>
              <a:t>Create work breakdown structure.</a:t>
            </a:r>
          </a:p>
          <a:p>
            <a:pPr>
              <a:lnSpc>
                <a:spcPts val="2160"/>
              </a:lnSpc>
            </a:pPr>
          </a:p>
          <a:p>
            <a:pPr marL="388623" indent="-194312" lvl="1">
              <a:lnSpc>
                <a:spcPts val="2160"/>
              </a:lnSpc>
              <a:buFont typeface="Arial"/>
              <a:buChar char="•"/>
            </a:pPr>
            <a:r>
              <a:rPr lang="en-US" sz="1800">
                <a:solidFill>
                  <a:srgbClr val="FFFFFF"/>
                </a:solidFill>
                <a:latin typeface="Poppins Light"/>
              </a:rPr>
              <a:t>Plan schedule management.</a:t>
            </a:r>
          </a:p>
          <a:p>
            <a:pPr>
              <a:lnSpc>
                <a:spcPts val="2160"/>
              </a:lnSpc>
            </a:pPr>
          </a:p>
          <a:p>
            <a:pPr marL="388623" indent="-194312" lvl="1">
              <a:lnSpc>
                <a:spcPts val="2160"/>
              </a:lnSpc>
              <a:buFont typeface="Arial"/>
              <a:buChar char="•"/>
            </a:pPr>
            <a:r>
              <a:rPr lang="en-US" sz="1800">
                <a:solidFill>
                  <a:srgbClr val="FFFFFF"/>
                </a:solidFill>
                <a:latin typeface="Poppins Light"/>
              </a:rPr>
              <a:t>Plan project costs.</a:t>
            </a:r>
          </a:p>
          <a:p>
            <a:pPr>
              <a:lnSpc>
                <a:spcPts val="2160"/>
              </a:lnSpc>
            </a:pPr>
          </a:p>
          <a:p>
            <a:pPr marL="388623" indent="-194312" lvl="1">
              <a:lnSpc>
                <a:spcPts val="2160"/>
              </a:lnSpc>
              <a:buFont typeface="Arial"/>
              <a:buChar char="•"/>
            </a:pPr>
            <a:r>
              <a:rPr lang="en-US" sz="1800">
                <a:solidFill>
                  <a:srgbClr val="FFFFFF"/>
                </a:solidFill>
                <a:latin typeface="Poppins Light"/>
              </a:rPr>
              <a:t>Plan risk management.</a:t>
            </a:r>
          </a:p>
        </p:txBody>
      </p:sp>
      <p:sp>
        <p:nvSpPr>
          <p:cNvPr name="TextBox 12" id="12"/>
          <p:cNvSpPr txBox="true"/>
          <p:nvPr/>
        </p:nvSpPr>
        <p:spPr>
          <a:xfrm rot="0">
            <a:off x="6959678" y="3501737"/>
            <a:ext cx="2548975" cy="3990975"/>
          </a:xfrm>
          <a:prstGeom prst="rect">
            <a:avLst/>
          </a:prstGeom>
        </p:spPr>
        <p:txBody>
          <a:bodyPr anchor="t" rtlCol="false" tIns="0" lIns="0" bIns="0" rIns="0">
            <a:spAutoFit/>
          </a:bodyPr>
          <a:lstStyle/>
          <a:p>
            <a:pPr marL="388622" indent="-194311" lvl="1">
              <a:lnSpc>
                <a:spcPts val="2160"/>
              </a:lnSpc>
              <a:buFont typeface="Arial"/>
              <a:buChar char="•"/>
            </a:pPr>
            <a:r>
              <a:rPr lang="en-US" sz="1800">
                <a:solidFill>
                  <a:srgbClr val="FFFFFF"/>
                </a:solidFill>
                <a:latin typeface="Poppins Light"/>
              </a:rPr>
              <a:t>Acquire, develop, manage team.</a:t>
            </a:r>
          </a:p>
          <a:p>
            <a:pPr>
              <a:lnSpc>
                <a:spcPts val="2160"/>
              </a:lnSpc>
            </a:pPr>
          </a:p>
          <a:p>
            <a:pPr marL="388622" indent="-194311" lvl="1">
              <a:lnSpc>
                <a:spcPts val="2160"/>
              </a:lnSpc>
              <a:buFont typeface="Arial"/>
              <a:buChar char="•"/>
            </a:pPr>
            <a:r>
              <a:rPr lang="en-US" sz="1800">
                <a:solidFill>
                  <a:srgbClr val="FFFFFF"/>
                </a:solidFill>
                <a:latin typeface="Poppins Light"/>
              </a:rPr>
              <a:t>Direct and manage work.</a:t>
            </a:r>
          </a:p>
          <a:p>
            <a:pPr>
              <a:lnSpc>
                <a:spcPts val="2160"/>
              </a:lnSpc>
            </a:pPr>
          </a:p>
          <a:p>
            <a:pPr marL="388622" indent="-194311" lvl="1">
              <a:lnSpc>
                <a:spcPts val="2160"/>
              </a:lnSpc>
              <a:buFont typeface="Arial"/>
              <a:buChar char="•"/>
            </a:pPr>
            <a:r>
              <a:rPr lang="en-US" sz="1800">
                <a:solidFill>
                  <a:srgbClr val="FFFFFF"/>
                </a:solidFill>
                <a:latin typeface="Poppins Light"/>
              </a:rPr>
              <a:t>Perform quality assurance.</a:t>
            </a:r>
          </a:p>
          <a:p>
            <a:pPr>
              <a:lnSpc>
                <a:spcPts val="2160"/>
              </a:lnSpc>
            </a:pPr>
          </a:p>
          <a:p>
            <a:pPr marL="388622" indent="-194311" lvl="1">
              <a:lnSpc>
                <a:spcPts val="2160"/>
              </a:lnSpc>
              <a:buFont typeface="Arial"/>
              <a:buChar char="•"/>
            </a:pPr>
            <a:r>
              <a:rPr lang="en-US" sz="1800">
                <a:solidFill>
                  <a:srgbClr val="FFFFFF"/>
                </a:solidFill>
                <a:latin typeface="Poppins Light"/>
              </a:rPr>
              <a:t>Manage team communication.</a:t>
            </a:r>
          </a:p>
          <a:p>
            <a:pPr>
              <a:lnSpc>
                <a:spcPts val="2160"/>
              </a:lnSpc>
            </a:pPr>
          </a:p>
          <a:p>
            <a:pPr marL="388622" indent="-194311" lvl="1">
              <a:lnSpc>
                <a:spcPts val="2160"/>
              </a:lnSpc>
              <a:buFont typeface="Arial"/>
              <a:buChar char="•"/>
            </a:pPr>
            <a:r>
              <a:rPr lang="en-US" sz="1800">
                <a:solidFill>
                  <a:srgbClr val="FFFFFF"/>
                </a:solidFill>
                <a:latin typeface="Poppins Light"/>
              </a:rPr>
              <a:t>Manage stakeholder engagement.</a:t>
            </a:r>
          </a:p>
        </p:txBody>
      </p:sp>
      <p:sp>
        <p:nvSpPr>
          <p:cNvPr name="TextBox 13" id="13"/>
          <p:cNvSpPr txBox="true"/>
          <p:nvPr/>
        </p:nvSpPr>
        <p:spPr>
          <a:xfrm rot="0">
            <a:off x="9743682" y="3501737"/>
            <a:ext cx="2548975" cy="5591175"/>
          </a:xfrm>
          <a:prstGeom prst="rect">
            <a:avLst/>
          </a:prstGeom>
        </p:spPr>
        <p:txBody>
          <a:bodyPr anchor="t" rtlCol="false" tIns="0" lIns="0" bIns="0" rIns="0">
            <a:spAutoFit/>
          </a:bodyPr>
          <a:lstStyle/>
          <a:p>
            <a:pPr marL="388622" indent="-194311" lvl="1">
              <a:lnSpc>
                <a:spcPts val="2160"/>
              </a:lnSpc>
              <a:buFont typeface="Arial"/>
              <a:buChar char="•"/>
            </a:pPr>
            <a:r>
              <a:rPr lang="en-US" sz="1800">
                <a:solidFill>
                  <a:srgbClr val="FFFFFF"/>
                </a:solidFill>
                <a:latin typeface="Poppins Light"/>
              </a:rPr>
              <a:t>Perform change control.</a:t>
            </a:r>
          </a:p>
          <a:p>
            <a:pPr>
              <a:lnSpc>
                <a:spcPts val="2160"/>
              </a:lnSpc>
            </a:pPr>
          </a:p>
          <a:p>
            <a:pPr marL="388622" indent="-194311" lvl="1">
              <a:lnSpc>
                <a:spcPts val="2160"/>
              </a:lnSpc>
              <a:buFont typeface="Arial"/>
              <a:buChar char="•"/>
            </a:pPr>
            <a:r>
              <a:rPr lang="en-US" sz="1800">
                <a:solidFill>
                  <a:srgbClr val="FFFFFF"/>
                </a:solidFill>
                <a:latin typeface="Poppins Light"/>
              </a:rPr>
              <a:t>Validate project scope.</a:t>
            </a:r>
          </a:p>
          <a:p>
            <a:pPr>
              <a:lnSpc>
                <a:spcPts val="2160"/>
              </a:lnSpc>
            </a:pPr>
          </a:p>
          <a:p>
            <a:pPr marL="388622" indent="-194311" lvl="1">
              <a:lnSpc>
                <a:spcPts val="2160"/>
              </a:lnSpc>
              <a:buFont typeface="Arial"/>
              <a:buChar char="•"/>
            </a:pPr>
            <a:r>
              <a:rPr lang="en-US" sz="1800">
                <a:solidFill>
                  <a:srgbClr val="FFFFFF"/>
                </a:solidFill>
                <a:latin typeface="Poppins Light"/>
              </a:rPr>
              <a:t>Control project schedule.</a:t>
            </a:r>
          </a:p>
          <a:p>
            <a:pPr>
              <a:lnSpc>
                <a:spcPts val="2160"/>
              </a:lnSpc>
            </a:pPr>
          </a:p>
          <a:p>
            <a:pPr marL="388622" indent="-194311" lvl="1">
              <a:lnSpc>
                <a:spcPts val="2160"/>
              </a:lnSpc>
              <a:buFont typeface="Arial"/>
              <a:buChar char="•"/>
            </a:pPr>
            <a:r>
              <a:rPr lang="en-US" sz="1800">
                <a:solidFill>
                  <a:srgbClr val="FFFFFF"/>
                </a:solidFill>
                <a:latin typeface="Poppins Light"/>
              </a:rPr>
              <a:t>Control project costs.</a:t>
            </a:r>
          </a:p>
          <a:p>
            <a:pPr>
              <a:lnSpc>
                <a:spcPts val="2160"/>
              </a:lnSpc>
            </a:pPr>
          </a:p>
          <a:p>
            <a:pPr marL="388622" indent="-194311" lvl="1">
              <a:lnSpc>
                <a:spcPts val="2160"/>
              </a:lnSpc>
              <a:buFont typeface="Arial"/>
              <a:buChar char="•"/>
            </a:pPr>
            <a:r>
              <a:rPr lang="en-US" sz="1800">
                <a:solidFill>
                  <a:srgbClr val="FFFFFF"/>
                </a:solidFill>
                <a:latin typeface="Poppins Light"/>
              </a:rPr>
              <a:t>Check prototype quality.</a:t>
            </a:r>
          </a:p>
          <a:p>
            <a:pPr>
              <a:lnSpc>
                <a:spcPts val="2160"/>
              </a:lnSpc>
            </a:pPr>
          </a:p>
          <a:p>
            <a:pPr marL="388622" indent="-194311" lvl="1">
              <a:lnSpc>
                <a:spcPts val="2160"/>
              </a:lnSpc>
              <a:buFont typeface="Arial"/>
              <a:buChar char="•"/>
            </a:pPr>
            <a:r>
              <a:rPr lang="en-US" sz="1800">
                <a:solidFill>
                  <a:srgbClr val="FFFFFF"/>
                </a:solidFill>
                <a:latin typeface="Poppins Light"/>
              </a:rPr>
              <a:t>Control project risks.</a:t>
            </a:r>
          </a:p>
          <a:p>
            <a:pPr>
              <a:lnSpc>
                <a:spcPts val="2160"/>
              </a:lnSpc>
            </a:pPr>
          </a:p>
          <a:p>
            <a:pPr marL="388622" indent="-194311" lvl="1">
              <a:lnSpc>
                <a:spcPts val="2160"/>
              </a:lnSpc>
              <a:buFont typeface="Arial"/>
              <a:buChar char="•"/>
            </a:pPr>
            <a:r>
              <a:rPr lang="en-US" sz="1800">
                <a:solidFill>
                  <a:srgbClr val="FFFFFF"/>
                </a:solidFill>
                <a:latin typeface="Poppins Light"/>
              </a:rPr>
              <a:t>Control stakeholder engagement.</a:t>
            </a:r>
          </a:p>
        </p:txBody>
      </p:sp>
      <p:sp>
        <p:nvSpPr>
          <p:cNvPr name="TextBox 14" id="14"/>
          <p:cNvSpPr txBox="true"/>
          <p:nvPr/>
        </p:nvSpPr>
        <p:spPr>
          <a:xfrm rot="0">
            <a:off x="12527687" y="3501737"/>
            <a:ext cx="2548975" cy="1323975"/>
          </a:xfrm>
          <a:prstGeom prst="rect">
            <a:avLst/>
          </a:prstGeom>
        </p:spPr>
        <p:txBody>
          <a:bodyPr anchor="t" rtlCol="false" tIns="0" lIns="0" bIns="0" rIns="0">
            <a:spAutoFit/>
          </a:bodyPr>
          <a:lstStyle/>
          <a:p>
            <a:pPr marL="388622" indent="-194311" lvl="1">
              <a:lnSpc>
                <a:spcPts val="2160"/>
              </a:lnSpc>
              <a:buFont typeface="Arial"/>
              <a:buChar char="•"/>
            </a:pPr>
            <a:r>
              <a:rPr lang="en-US" sz="1800">
                <a:solidFill>
                  <a:srgbClr val="FFFFFF"/>
                </a:solidFill>
                <a:latin typeface="Poppins Light"/>
              </a:rPr>
              <a:t>Properly close project phases.</a:t>
            </a:r>
          </a:p>
          <a:p>
            <a:pPr>
              <a:lnSpc>
                <a:spcPts val="2160"/>
              </a:lnSpc>
            </a:pPr>
          </a:p>
          <a:p>
            <a:pPr marL="388622" indent="-194311" lvl="1">
              <a:lnSpc>
                <a:spcPts val="2160"/>
              </a:lnSpc>
              <a:buFont typeface="Arial"/>
              <a:buChar char="•"/>
            </a:pPr>
            <a:r>
              <a:rPr lang="en-US" sz="1800">
                <a:solidFill>
                  <a:srgbClr val="FFFFFF"/>
                </a:solidFill>
                <a:latin typeface="Poppins Light"/>
              </a:rPr>
              <a:t>Deploy or launch product.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223306" y="493645"/>
            <a:ext cx="13586656"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Work Breakdown Structure</a:t>
            </a:r>
          </a:p>
        </p:txBody>
      </p:sp>
      <p:sp>
        <p:nvSpPr>
          <p:cNvPr name="Freeform 3" id="3"/>
          <p:cNvSpPr/>
          <p:nvPr/>
        </p:nvSpPr>
        <p:spPr>
          <a:xfrm flipH="true" flipV="true" rot="0">
            <a:off x="13921354" y="-202231"/>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4" id="4"/>
          <p:cNvSpPr/>
          <p:nvPr/>
        </p:nvSpPr>
        <p:spPr>
          <a:xfrm flipH="false" flipV="false" rot="0">
            <a:off x="16120309" y="5643605"/>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
        <p:nvSpPr>
          <p:cNvPr name="Freeform 5" id="5"/>
          <p:cNvSpPr/>
          <p:nvPr/>
        </p:nvSpPr>
        <p:spPr>
          <a:xfrm flipH="false" flipV="false" rot="0">
            <a:off x="3152706" y="1646170"/>
            <a:ext cx="9696589" cy="8375319"/>
          </a:xfrm>
          <a:custGeom>
            <a:avLst/>
            <a:gdLst/>
            <a:ahLst/>
            <a:cxnLst/>
            <a:rect r="r" b="b" t="t" l="l"/>
            <a:pathLst>
              <a:path h="8375319" w="9696589">
                <a:moveTo>
                  <a:pt x="0" y="0"/>
                </a:moveTo>
                <a:lnTo>
                  <a:pt x="9696588" y="0"/>
                </a:lnTo>
                <a:lnTo>
                  <a:pt x="9696588" y="8375319"/>
                </a:lnTo>
                <a:lnTo>
                  <a:pt x="0" y="8375319"/>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DAF5LTDIBY4</dc:identifier>
  <dcterms:modified xsi:type="dcterms:W3CDTF">2011-08-01T06:04:30Z</dcterms:modified>
  <cp:revision>1</cp:revision>
  <dc:title>AIPM Project</dc:title>
</cp:coreProperties>
</file>